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59" r:id="rId5"/>
    <p:sldId id="260" r:id="rId6"/>
    <p:sldId id="262" r:id="rId7"/>
    <p:sldId id="261" r:id="rId8"/>
    <p:sldId id="263" r:id="rId9"/>
    <p:sldId id="295" r:id="rId10"/>
    <p:sldId id="266" r:id="rId11"/>
    <p:sldId id="267" r:id="rId12"/>
    <p:sldId id="269" r:id="rId13"/>
    <p:sldId id="270" r:id="rId14"/>
    <p:sldId id="271" r:id="rId15"/>
    <p:sldId id="272" r:id="rId16"/>
    <p:sldId id="298" r:id="rId17"/>
    <p:sldId id="273" r:id="rId18"/>
    <p:sldId id="274" r:id="rId19"/>
    <p:sldId id="293" r:id="rId20"/>
    <p:sldId id="275" r:id="rId21"/>
    <p:sldId id="276" r:id="rId22"/>
    <p:sldId id="277" r:id="rId23"/>
    <p:sldId id="278" r:id="rId24"/>
    <p:sldId id="265" r:id="rId25"/>
    <p:sldId id="279" r:id="rId26"/>
    <p:sldId id="280" r:id="rId27"/>
    <p:sldId id="281" r:id="rId28"/>
    <p:sldId id="283" r:id="rId29"/>
    <p:sldId id="282" r:id="rId30"/>
    <p:sldId id="284" r:id="rId31"/>
    <p:sldId id="285" r:id="rId32"/>
    <p:sldId id="286" r:id="rId33"/>
    <p:sldId id="296" r:id="rId34"/>
    <p:sldId id="287" r:id="rId35"/>
    <p:sldId id="288" r:id="rId36"/>
    <p:sldId id="289" r:id="rId37"/>
    <p:sldId id="290" r:id="rId38"/>
    <p:sldId id="291" r:id="rId39"/>
    <p:sldId id="29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1" d="100"/>
          <a:sy n="81" d="100"/>
        </p:scale>
        <p:origin x="-568"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452019-AA4A-E94D-997E-E792A10C5F16}" type="datetimeFigureOut">
              <a:rPr lang="en-US" smtClean="0"/>
              <a:t>15-08-25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6492F-7B8D-8842-9C13-13CBADF8AA26}" type="slidenum">
              <a:rPr lang="en-US" smtClean="0"/>
              <a:t>‹#›</a:t>
            </a:fld>
            <a:endParaRPr lang="en-US"/>
          </a:p>
        </p:txBody>
      </p:sp>
    </p:spTree>
    <p:extLst>
      <p:ext uri="{BB962C8B-B14F-4D97-AF65-F5344CB8AC3E}">
        <p14:creationId xmlns:p14="http://schemas.microsoft.com/office/powerpoint/2010/main" val="25584191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 better enable teachers to innovate and</a:t>
            </a:r>
            <a:r>
              <a:rPr lang="en-US" baseline="0" dirty="0" smtClean="0"/>
              <a:t> personalize learning.</a:t>
            </a:r>
          </a:p>
          <a:p>
            <a:pPr marL="171450" indent="-171450">
              <a:buFontTx/>
              <a:buChar char="-"/>
            </a:pPr>
            <a:r>
              <a:rPr lang="en-US" baseline="0" dirty="0" smtClean="0"/>
              <a:t>Give emphasis to key concepts and enduring understandings (Big Ideas) that students need to succeed in their education and lives.</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a:t>
            </a:fld>
            <a:endParaRPr lang="en-US"/>
          </a:p>
        </p:txBody>
      </p:sp>
    </p:spTree>
    <p:extLst>
      <p:ext uri="{BB962C8B-B14F-4D97-AF65-F5344CB8AC3E}">
        <p14:creationId xmlns:p14="http://schemas.microsoft.com/office/powerpoint/2010/main" val="365772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FNESC’s First Peoples Principles of Learning</a:t>
            </a:r>
            <a:r>
              <a:rPr lang="en-US" baseline="0" dirty="0" smtClean="0"/>
              <a:t> will be woven in the new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12</a:t>
            </a:fld>
            <a:endParaRPr lang="en-US"/>
          </a:p>
        </p:txBody>
      </p:sp>
    </p:spTree>
    <p:extLst>
      <p:ext uri="{BB962C8B-B14F-4D97-AF65-F5344CB8AC3E}">
        <p14:creationId xmlns:p14="http://schemas.microsoft.com/office/powerpoint/2010/main" val="314300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Principles of Learning lend themselves readily to learning</a:t>
            </a:r>
            <a:r>
              <a:rPr lang="en-US" baseline="0" dirty="0" smtClean="0"/>
              <a:t> Core French and additional languages</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13</a:t>
            </a:fld>
            <a:endParaRPr lang="en-US"/>
          </a:p>
        </p:txBody>
      </p:sp>
    </p:spTree>
    <p:extLst>
      <p:ext uri="{BB962C8B-B14F-4D97-AF65-F5344CB8AC3E}">
        <p14:creationId xmlns:p14="http://schemas.microsoft.com/office/powerpoint/2010/main" val="1292317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Peoples Principles of Learning continued.</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14</a:t>
            </a:fld>
            <a:endParaRPr lang="en-US"/>
          </a:p>
        </p:txBody>
      </p:sp>
    </p:spTree>
    <p:extLst>
      <p:ext uri="{BB962C8B-B14F-4D97-AF65-F5344CB8AC3E}">
        <p14:creationId xmlns:p14="http://schemas.microsoft.com/office/powerpoint/2010/main" val="2401212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curriculum will focus on developing</a:t>
            </a:r>
            <a:r>
              <a:rPr lang="en-US" baseline="0" dirty="0" smtClean="0"/>
              <a:t> the Educated Citizen and embody 21</a:t>
            </a:r>
            <a:r>
              <a:rPr lang="en-US" baseline="30000" dirty="0" smtClean="0"/>
              <a:t>st</a:t>
            </a:r>
            <a:r>
              <a:rPr lang="en-US" baseline="0" dirty="0" smtClean="0"/>
              <a:t> Century learning philosophies.</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15</a:t>
            </a:fld>
            <a:endParaRPr lang="en-US"/>
          </a:p>
        </p:txBody>
      </p:sp>
    </p:spTree>
    <p:extLst>
      <p:ext uri="{BB962C8B-B14F-4D97-AF65-F5344CB8AC3E}">
        <p14:creationId xmlns:p14="http://schemas.microsoft.com/office/powerpoint/2010/main" val="215894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will the Core</a:t>
            </a:r>
            <a:r>
              <a:rPr lang="en-US" baseline="0" dirty="0" smtClean="0"/>
              <a:t> French curriculum differ from and resemble the 2001 and 2011 (draft) curricula?</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16</a:t>
            </a:fld>
            <a:endParaRPr lang="en-US"/>
          </a:p>
        </p:txBody>
      </p:sp>
    </p:spTree>
    <p:extLst>
      <p:ext uri="{BB962C8B-B14F-4D97-AF65-F5344CB8AC3E}">
        <p14:creationId xmlns:p14="http://schemas.microsoft.com/office/powerpoint/2010/main" val="140360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BC’s new curricula will use</a:t>
            </a:r>
            <a:r>
              <a:rPr lang="en-US" baseline="0" dirty="0" smtClean="0"/>
              <a:t> a similar template broken into the following categories: </a:t>
            </a:r>
            <a:r>
              <a:rPr lang="en-US" b="1" baseline="0" dirty="0" smtClean="0"/>
              <a:t>Core Competencies</a:t>
            </a:r>
            <a:r>
              <a:rPr lang="en-US" baseline="0" dirty="0" smtClean="0"/>
              <a:t>, </a:t>
            </a:r>
            <a:r>
              <a:rPr lang="en-US" b="1" baseline="0" dirty="0" smtClean="0"/>
              <a:t>Goals</a:t>
            </a:r>
            <a:r>
              <a:rPr lang="en-US" baseline="0" dirty="0" smtClean="0"/>
              <a:t>, </a:t>
            </a:r>
            <a:r>
              <a:rPr lang="en-US" b="1" baseline="0" dirty="0" smtClean="0"/>
              <a:t>Content &amp; Concepts</a:t>
            </a:r>
            <a:r>
              <a:rPr lang="en-US" baseline="0" dirty="0" smtClean="0"/>
              <a:t>, </a:t>
            </a:r>
            <a:r>
              <a:rPr lang="en-US" b="1" baseline="0" dirty="0" smtClean="0"/>
              <a:t>Curricular Competencies </a:t>
            </a:r>
            <a:r>
              <a:rPr lang="en-US" baseline="0" dirty="0" smtClean="0"/>
              <a:t>and </a:t>
            </a:r>
            <a:r>
              <a:rPr lang="en-US" b="1" baseline="0" dirty="0" smtClean="0"/>
              <a:t>Big Ideas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17</a:t>
            </a:fld>
            <a:endParaRPr lang="en-US"/>
          </a:p>
        </p:txBody>
      </p:sp>
    </p:spTree>
    <p:extLst>
      <p:ext uri="{BB962C8B-B14F-4D97-AF65-F5344CB8AC3E}">
        <p14:creationId xmlns:p14="http://schemas.microsoft.com/office/powerpoint/2010/main" val="832955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 Competencies refer to</a:t>
            </a:r>
            <a:r>
              <a:rPr lang="en-US" baseline="0" dirty="0" smtClean="0"/>
              <a:t> </a:t>
            </a:r>
            <a:r>
              <a:rPr lang="en-US" b="1" baseline="0" dirty="0" smtClean="0"/>
              <a:t>Thinking Competency</a:t>
            </a:r>
            <a:r>
              <a:rPr lang="en-US" baseline="0" dirty="0" smtClean="0"/>
              <a:t>, </a:t>
            </a:r>
            <a:r>
              <a:rPr lang="en-US" b="1" baseline="0" dirty="0" smtClean="0"/>
              <a:t>Communication Competency </a:t>
            </a:r>
            <a:r>
              <a:rPr lang="en-US" baseline="0" dirty="0" smtClean="0"/>
              <a:t>and </a:t>
            </a:r>
            <a:r>
              <a:rPr lang="en-US" b="1" baseline="0" dirty="0" smtClean="0"/>
              <a:t>Social and Personal Competency.</a:t>
            </a:r>
            <a:endParaRPr lang="en-US" b="1" dirty="0"/>
          </a:p>
        </p:txBody>
      </p:sp>
      <p:sp>
        <p:nvSpPr>
          <p:cNvPr id="4" name="Slide Number Placeholder 3"/>
          <p:cNvSpPr>
            <a:spLocks noGrp="1"/>
          </p:cNvSpPr>
          <p:nvPr>
            <p:ph type="sldNum" sz="quarter" idx="10"/>
          </p:nvPr>
        </p:nvSpPr>
        <p:spPr/>
        <p:txBody>
          <a:bodyPr/>
          <a:lstStyle/>
          <a:p>
            <a:fld id="{88E6492F-7B8D-8842-9C13-13CBADF8AA26}" type="slidenum">
              <a:rPr lang="en-US" smtClean="0"/>
              <a:t>19</a:t>
            </a:fld>
            <a:endParaRPr lang="en-US"/>
          </a:p>
        </p:txBody>
      </p:sp>
    </p:spTree>
    <p:extLst>
      <p:ext uri="{BB962C8B-B14F-4D97-AF65-F5344CB8AC3E}">
        <p14:creationId xmlns:p14="http://schemas.microsoft.com/office/powerpoint/2010/main" val="342957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Content and Concepts will be less prescriptive</a:t>
            </a:r>
            <a:r>
              <a:rPr lang="en-US" baseline="0" dirty="0" smtClean="0"/>
              <a:t> in nature than previous curricula versions, and will have supporting elaborations to assist parents and teachers in understanding the new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21</a:t>
            </a:fld>
            <a:endParaRPr lang="en-US"/>
          </a:p>
        </p:txBody>
      </p:sp>
    </p:spTree>
    <p:extLst>
      <p:ext uri="{BB962C8B-B14F-4D97-AF65-F5344CB8AC3E}">
        <p14:creationId xmlns:p14="http://schemas.microsoft.com/office/powerpoint/2010/main" val="7085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Curricular</a:t>
            </a:r>
            <a:r>
              <a:rPr lang="en-US" baseline="0" dirty="0" smtClean="0"/>
              <a:t> Competencies will resemble the Can-do statements of the Common European Framework of Reference (CEFR) for Languages. However, these will not be the primary foundation for the new curriculum, unlike the 2011 Core French draft curriculum. Elaborations will also be provided to assist parents and teachers in understanding the new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22</a:t>
            </a:fld>
            <a:endParaRPr lang="en-US"/>
          </a:p>
        </p:txBody>
      </p:sp>
    </p:spTree>
    <p:extLst>
      <p:ext uri="{BB962C8B-B14F-4D97-AF65-F5344CB8AC3E}">
        <p14:creationId xmlns:p14="http://schemas.microsoft.com/office/powerpoint/2010/main" val="29253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Ideas demonstrate</a:t>
            </a:r>
            <a:r>
              <a:rPr lang="en-US" baseline="0" dirty="0" smtClean="0"/>
              <a:t> the understanding of one’s learning and mastery of both the </a:t>
            </a:r>
            <a:r>
              <a:rPr lang="en-US" b="1" baseline="0" dirty="0" smtClean="0"/>
              <a:t>Content </a:t>
            </a:r>
            <a:r>
              <a:rPr lang="en-US" b="0" baseline="0" dirty="0" smtClean="0"/>
              <a:t>and </a:t>
            </a:r>
            <a:r>
              <a:rPr lang="en-US" b="1" baseline="0" dirty="0" smtClean="0"/>
              <a:t>Curricular Competencies</a:t>
            </a:r>
            <a:r>
              <a:rPr lang="en-US" b="0" baseline="0" dirty="0" smtClean="0"/>
              <a:t>, and takes one’s learning to the third dimension.</a:t>
            </a:r>
            <a:endParaRPr lang="en-US" b="1" dirty="0"/>
          </a:p>
        </p:txBody>
      </p:sp>
      <p:sp>
        <p:nvSpPr>
          <p:cNvPr id="4" name="Slide Number Placeholder 3"/>
          <p:cNvSpPr>
            <a:spLocks noGrp="1"/>
          </p:cNvSpPr>
          <p:nvPr>
            <p:ph type="sldNum" sz="quarter" idx="10"/>
          </p:nvPr>
        </p:nvSpPr>
        <p:spPr/>
        <p:txBody>
          <a:bodyPr/>
          <a:lstStyle/>
          <a:p>
            <a:fld id="{88E6492F-7B8D-8842-9C13-13CBADF8AA26}" type="slidenum">
              <a:rPr lang="en-US" smtClean="0"/>
              <a:t>23</a:t>
            </a:fld>
            <a:endParaRPr lang="en-US"/>
          </a:p>
        </p:txBody>
      </p:sp>
    </p:spTree>
    <p:extLst>
      <p:ext uri="{BB962C8B-B14F-4D97-AF65-F5344CB8AC3E}">
        <p14:creationId xmlns:p14="http://schemas.microsoft.com/office/powerpoint/2010/main" val="148262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French Curriculum</a:t>
            </a:r>
            <a:r>
              <a:rPr lang="en-US" baseline="0" dirty="0" smtClean="0"/>
              <a:t> Working Group committee is composed of 12 members from BC’s public and private schools, classroom teachers and administrators, elementary and secondary teachers, generalists and specialist teachers, Core French, Intensive French and French Immersion teachers.</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a:t>
            </a:fld>
            <a:endParaRPr lang="en-US"/>
          </a:p>
        </p:txBody>
      </p:sp>
    </p:spTree>
    <p:extLst>
      <p:ext uri="{BB962C8B-B14F-4D97-AF65-F5344CB8AC3E}">
        <p14:creationId xmlns:p14="http://schemas.microsoft.com/office/powerpoint/2010/main" val="201188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hoped that BC’s</a:t>
            </a:r>
            <a:r>
              <a:rPr lang="en-US" baseline="0" dirty="0" smtClean="0"/>
              <a:t> Core French curriculum will be posted late summer/early fall 2015.</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24</a:t>
            </a:fld>
            <a:endParaRPr lang="en-US"/>
          </a:p>
        </p:txBody>
      </p:sp>
    </p:spTree>
    <p:extLst>
      <p:ext uri="{BB962C8B-B14F-4D97-AF65-F5344CB8AC3E}">
        <p14:creationId xmlns:p14="http://schemas.microsoft.com/office/powerpoint/2010/main" val="2088801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subject</a:t>
            </a:r>
            <a:r>
              <a:rPr lang="en-US" baseline="0" dirty="0" smtClean="0"/>
              <a:t> disciplines will have their curriculum organized using the same framework and template. This is an example of the Mathematics Grade 5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25</a:t>
            </a:fld>
            <a:endParaRPr lang="en-US"/>
          </a:p>
        </p:txBody>
      </p:sp>
    </p:spTree>
    <p:extLst>
      <p:ext uri="{BB962C8B-B14F-4D97-AF65-F5344CB8AC3E}">
        <p14:creationId xmlns:p14="http://schemas.microsoft.com/office/powerpoint/2010/main" val="129515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close-up of the Mathematics Grade 5 curriculum</a:t>
            </a:r>
            <a:r>
              <a:rPr lang="en-US" baseline="0" dirty="0" smtClean="0"/>
              <a:t>’s </a:t>
            </a:r>
            <a:r>
              <a:rPr lang="en-US" b="1" baseline="0" dirty="0" smtClean="0"/>
              <a:t>Core Competencies </a:t>
            </a:r>
            <a:r>
              <a:rPr lang="en-US" baseline="0" dirty="0" smtClean="0"/>
              <a:t>and </a:t>
            </a:r>
            <a:r>
              <a:rPr lang="en-US" b="1" baseline="0" dirty="0" smtClean="0"/>
              <a:t>Big Ideas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26</a:t>
            </a:fld>
            <a:endParaRPr lang="en-US"/>
          </a:p>
        </p:txBody>
      </p:sp>
    </p:spTree>
    <p:extLst>
      <p:ext uri="{BB962C8B-B14F-4D97-AF65-F5344CB8AC3E}">
        <p14:creationId xmlns:p14="http://schemas.microsoft.com/office/powerpoint/2010/main" val="4200705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close-up of the</a:t>
            </a:r>
            <a:r>
              <a:rPr lang="en-US" baseline="0" dirty="0" smtClean="0"/>
              <a:t> Mathematics Grade 5 curriculum </a:t>
            </a:r>
            <a:r>
              <a:rPr lang="en-US" b="1" baseline="0" dirty="0" smtClean="0"/>
              <a:t>Curriculum Competencies </a:t>
            </a:r>
            <a:r>
              <a:rPr lang="en-US" b="0" baseline="0" dirty="0" smtClean="0"/>
              <a:t>and </a:t>
            </a:r>
            <a:r>
              <a:rPr lang="en-US" b="1" baseline="0" dirty="0" smtClean="0"/>
              <a:t>Concepts and Content</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27</a:t>
            </a:fld>
            <a:endParaRPr lang="en-US"/>
          </a:p>
        </p:txBody>
      </p:sp>
    </p:spTree>
    <p:extLst>
      <p:ext uri="{BB962C8B-B14F-4D97-AF65-F5344CB8AC3E}">
        <p14:creationId xmlns:p14="http://schemas.microsoft.com/office/powerpoint/2010/main" val="268505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graphic illustrates how </a:t>
            </a:r>
            <a:r>
              <a:rPr lang="en-US" sz="1200" kern="1200" dirty="0" smtClean="0">
                <a:solidFill>
                  <a:schemeClr val="tx1"/>
                </a:solidFill>
                <a:latin typeface="+mn-lt"/>
                <a:ea typeface="+mn-ea"/>
                <a:cs typeface="+mn-cs"/>
              </a:rPr>
              <a:t>KDU </a:t>
            </a:r>
            <a:r>
              <a:rPr lang="en-US" sz="1200" kern="1200" dirty="0" smtClean="0">
                <a:solidFill>
                  <a:schemeClr val="tx1"/>
                </a:solidFill>
                <a:latin typeface="+mn-lt"/>
                <a:ea typeface="+mn-ea"/>
                <a:cs typeface="+mn-cs"/>
              </a:rPr>
              <a:t>model is interconnected by concepts. This model allows students' knowledge of course content and their application of curricular competencies to reach a deeper understanding of the bigger ideas.</a:t>
            </a:r>
          </a:p>
        </p:txBody>
      </p:sp>
      <p:sp>
        <p:nvSpPr>
          <p:cNvPr id="4" name="Slide Number Placeholder 3"/>
          <p:cNvSpPr>
            <a:spLocks noGrp="1"/>
          </p:cNvSpPr>
          <p:nvPr>
            <p:ph type="sldNum" sz="quarter" idx="10"/>
          </p:nvPr>
        </p:nvSpPr>
        <p:spPr/>
        <p:txBody>
          <a:bodyPr/>
          <a:lstStyle/>
          <a:p>
            <a:fld id="{88E6492F-7B8D-8842-9C13-13CBADF8AA26}" type="slidenum">
              <a:rPr lang="en-US" smtClean="0"/>
              <a:t>28</a:t>
            </a:fld>
            <a:endParaRPr lang="en-US"/>
          </a:p>
        </p:txBody>
      </p:sp>
    </p:spTree>
    <p:extLst>
      <p:ext uri="{BB962C8B-B14F-4D97-AF65-F5344CB8AC3E}">
        <p14:creationId xmlns:p14="http://schemas.microsoft.com/office/powerpoint/2010/main" val="2570753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KUD model is</a:t>
            </a:r>
            <a:r>
              <a:rPr lang="en-US" baseline="0" dirty="0" smtClean="0"/>
              <a:t> inter-connected and supported.</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29</a:t>
            </a:fld>
            <a:endParaRPr lang="en-US"/>
          </a:p>
        </p:txBody>
      </p:sp>
    </p:spTree>
    <p:extLst>
      <p:ext uri="{BB962C8B-B14F-4D97-AF65-F5344CB8AC3E}">
        <p14:creationId xmlns:p14="http://schemas.microsoft.com/office/powerpoint/2010/main" val="313908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This 3-D learning model goes beyond learning facts and skills alone. Students will raise their knowledge to the conceptual level while practicing the competencies of the discipline. The goal is to create a shift from "covering facts" to "using facts and skills to understand concepts and big ideas"</a:t>
            </a:r>
            <a:endParaRPr lang="en-US" dirty="0" smtClean="0"/>
          </a:p>
          <a:p>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30</a:t>
            </a:fld>
            <a:endParaRPr lang="en-US"/>
          </a:p>
        </p:txBody>
      </p:sp>
    </p:spTree>
    <p:extLst>
      <p:ext uri="{BB962C8B-B14F-4D97-AF65-F5344CB8AC3E}">
        <p14:creationId xmlns:p14="http://schemas.microsoft.com/office/powerpoint/2010/main" val="2212792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illustration as to how the KUD model could work for Core French.</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31</a:t>
            </a:fld>
            <a:endParaRPr lang="en-US"/>
          </a:p>
        </p:txBody>
      </p:sp>
    </p:spTree>
    <p:extLst>
      <p:ext uri="{BB962C8B-B14F-4D97-AF65-F5344CB8AC3E}">
        <p14:creationId xmlns:p14="http://schemas.microsoft.com/office/powerpoint/2010/main" val="2877361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Second Language teachers will</a:t>
            </a:r>
            <a:r>
              <a:rPr lang="en-US" sz="1200" kern="1200" baseline="0" dirty="0" smtClean="0">
                <a:solidFill>
                  <a:schemeClr val="tx1"/>
                </a:solidFill>
                <a:latin typeface="+mn-lt"/>
                <a:ea typeface="+mn-ea"/>
                <a:cs typeface="+mn-cs"/>
              </a:rPr>
              <a:t> be pleased to learn that the </a:t>
            </a:r>
            <a:r>
              <a:rPr lang="en-US" sz="1200" kern="1200" dirty="0" smtClean="0">
                <a:solidFill>
                  <a:schemeClr val="tx1"/>
                </a:solidFill>
                <a:latin typeface="+mn-lt"/>
                <a:ea typeface="+mn-ea"/>
                <a:cs typeface="+mn-cs"/>
              </a:rPr>
              <a:t>Ministry of Education agreed to include the domain of Languages under the Graduation Years Curriculum: Proposed Directions.</a:t>
            </a:r>
            <a:r>
              <a:rPr lang="en-US" sz="1200" kern="1200" baseline="0" dirty="0" smtClean="0">
                <a:solidFill>
                  <a:schemeClr val="tx1"/>
                </a:solidFill>
                <a:latin typeface="+mn-lt"/>
                <a:ea typeface="+mn-ea"/>
                <a:cs typeface="+mn-cs"/>
              </a:rPr>
              <a:t> More info can be found at: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curriculum.gov.bc.ca</a:t>
            </a:r>
            <a:r>
              <a:rPr lang="en-US" sz="1200" kern="1200" dirty="0" smtClean="0">
                <a:solidFill>
                  <a:schemeClr val="tx1"/>
                </a:solidFill>
                <a:latin typeface="+mn-lt"/>
                <a:ea typeface="+mn-ea"/>
                <a:cs typeface="+mn-cs"/>
              </a:rPr>
              <a:t>/sites/</a:t>
            </a:r>
            <a:r>
              <a:rPr lang="en-US" sz="1200" kern="1200" dirty="0" err="1" smtClean="0">
                <a:solidFill>
                  <a:schemeClr val="tx1"/>
                </a:solidFill>
                <a:latin typeface="+mn-lt"/>
                <a:ea typeface="+mn-ea"/>
                <a:cs typeface="+mn-cs"/>
              </a:rPr>
              <a:t>curriculum.gov.bc.ca</a:t>
            </a:r>
            <a:r>
              <a:rPr lang="en-US" sz="1200" kern="1200" dirty="0" smtClean="0">
                <a:solidFill>
                  <a:schemeClr val="tx1"/>
                </a:solidFill>
                <a:latin typeface="+mn-lt"/>
                <a:ea typeface="+mn-ea"/>
                <a:cs typeface="+mn-cs"/>
              </a:rPr>
              <a:t>/files/</a:t>
            </a:r>
            <a:r>
              <a:rPr lang="en-US" sz="1200" kern="1200" dirty="0" err="1" smtClean="0">
                <a:solidFill>
                  <a:schemeClr val="tx1"/>
                </a:solidFill>
                <a:latin typeface="+mn-lt"/>
                <a:ea typeface="+mn-ea"/>
                <a:cs typeface="+mn-cs"/>
              </a:rPr>
              <a:t>pdf</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GradYrCurriculumDirections.pdf</a:t>
            </a:r>
            <a:r>
              <a:rPr lang="en-US" sz="1200" kern="1200" baseline="0" dirty="0" smtClean="0">
                <a:solidFill>
                  <a:schemeClr val="tx1"/>
                </a:solidFill>
                <a:latin typeface="+mn-lt"/>
                <a:ea typeface="+mn-ea"/>
                <a:cs typeface="+mn-cs"/>
              </a:rPr>
              <a:t>   (page 2).</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32</a:t>
            </a:fld>
            <a:endParaRPr lang="en-US"/>
          </a:p>
        </p:txBody>
      </p:sp>
    </p:spTree>
    <p:extLst>
      <p:ext uri="{BB962C8B-B14F-4D97-AF65-F5344CB8AC3E}">
        <p14:creationId xmlns:p14="http://schemas.microsoft.com/office/powerpoint/2010/main" val="2193417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these are some of the highlights of</a:t>
            </a:r>
            <a:r>
              <a:rPr lang="en-US" baseline="0" dirty="0" smtClean="0"/>
              <a:t> BC’s new Core French Curriculum, a </a:t>
            </a:r>
            <a:r>
              <a:rPr lang="en-US" i="1" baseline="0" dirty="0" smtClean="0"/>
              <a:t>transformative</a:t>
            </a:r>
            <a:r>
              <a:rPr lang="en-US" baseline="0" dirty="0" smtClean="0"/>
              <a:t> document.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33</a:t>
            </a:fld>
            <a:endParaRPr lang="en-US"/>
          </a:p>
        </p:txBody>
      </p:sp>
    </p:spTree>
    <p:extLst>
      <p:ext uri="{BB962C8B-B14F-4D97-AF65-F5344CB8AC3E}">
        <p14:creationId xmlns:p14="http://schemas.microsoft.com/office/powerpoint/2010/main" val="190463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Ministry of Education</a:t>
            </a:r>
            <a:r>
              <a:rPr lang="en-US" baseline="0" dirty="0" smtClean="0"/>
              <a:t> offered two workshops at BCATML 2015 Fall Conference explaining the curriculum redesign process and asked for teachers’ input and insight.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4</a:t>
            </a:fld>
            <a:endParaRPr lang="en-US"/>
          </a:p>
        </p:txBody>
      </p:sp>
    </p:spTree>
    <p:extLst>
      <p:ext uri="{BB962C8B-B14F-4D97-AF65-F5344CB8AC3E}">
        <p14:creationId xmlns:p14="http://schemas.microsoft.com/office/powerpoint/2010/main" val="1464480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information</a:t>
            </a:r>
            <a:r>
              <a:rPr lang="en-US" baseline="0" dirty="0" smtClean="0"/>
              <a:t> that explains what parents and teachers can expect to see in the Front Matter of the new Core French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34</a:t>
            </a:fld>
            <a:endParaRPr lang="en-US"/>
          </a:p>
        </p:txBody>
      </p:sp>
    </p:spTree>
    <p:extLst>
      <p:ext uri="{BB962C8B-B14F-4D97-AF65-F5344CB8AC3E}">
        <p14:creationId xmlns:p14="http://schemas.microsoft.com/office/powerpoint/2010/main" val="2203935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timelines are only </a:t>
            </a:r>
            <a:r>
              <a:rPr lang="en-US" b="1" dirty="0" smtClean="0"/>
              <a:t>approximations</a:t>
            </a:r>
            <a:r>
              <a:rPr lang="en-US" dirty="0" smtClean="0"/>
              <a: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35</a:t>
            </a:fld>
            <a:endParaRPr lang="en-US"/>
          </a:p>
        </p:txBody>
      </p:sp>
    </p:spTree>
    <p:extLst>
      <p:ext uri="{BB962C8B-B14F-4D97-AF65-F5344CB8AC3E}">
        <p14:creationId xmlns:p14="http://schemas.microsoft.com/office/powerpoint/2010/main" val="1839778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 BCATML’s curriculum</a:t>
            </a:r>
            <a:r>
              <a:rPr lang="en-US" baseline="0" dirty="0" smtClean="0"/>
              <a:t> information page for further updates as they become available.</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37</a:t>
            </a:fld>
            <a:endParaRPr lang="en-US"/>
          </a:p>
        </p:txBody>
      </p:sp>
    </p:spTree>
    <p:extLst>
      <p:ext uri="{BB962C8B-B14F-4D97-AF65-F5344CB8AC3E}">
        <p14:creationId xmlns:p14="http://schemas.microsoft.com/office/powerpoint/2010/main" val="1965838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39</a:t>
            </a:fld>
            <a:endParaRPr lang="en-US"/>
          </a:p>
        </p:txBody>
      </p:sp>
    </p:spTree>
    <p:extLst>
      <p:ext uri="{BB962C8B-B14F-4D97-AF65-F5344CB8AC3E}">
        <p14:creationId xmlns:p14="http://schemas.microsoft.com/office/powerpoint/2010/main" val="182763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375 teachers, educators</a:t>
            </a:r>
            <a:r>
              <a:rPr lang="en-US" baseline="0" dirty="0" smtClean="0"/>
              <a:t>, administrators and other stakeholders attended this conference.</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5</a:t>
            </a:fld>
            <a:endParaRPr lang="en-US"/>
          </a:p>
        </p:txBody>
      </p:sp>
    </p:spTree>
    <p:extLst>
      <p:ext uri="{BB962C8B-B14F-4D97-AF65-F5344CB8AC3E}">
        <p14:creationId xmlns:p14="http://schemas.microsoft.com/office/powerpoint/2010/main" val="44660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BC Teachers were</a:t>
            </a:r>
            <a:r>
              <a:rPr lang="en-US" baseline="0" dirty="0" smtClean="0"/>
              <a:t> asked to write and share their insight for the new Core French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6</a:t>
            </a:fld>
            <a:endParaRPr lang="en-US"/>
          </a:p>
        </p:txBody>
      </p:sp>
    </p:spTree>
    <p:extLst>
      <p:ext uri="{BB962C8B-B14F-4D97-AF65-F5344CB8AC3E}">
        <p14:creationId xmlns:p14="http://schemas.microsoft.com/office/powerpoint/2010/main" val="288360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Ministry of Education collected the</a:t>
            </a:r>
            <a:r>
              <a:rPr lang="en-US" baseline="0" dirty="0" smtClean="0"/>
              <a:t> </a:t>
            </a:r>
            <a:r>
              <a:rPr lang="en-US" dirty="0" smtClean="0"/>
              <a:t>feedback from the BCATML</a:t>
            </a:r>
            <a:r>
              <a:rPr lang="en-US" baseline="0" dirty="0" smtClean="0"/>
              <a:t> Conference. These ideas/comments were reviewed by the entire committee and kept in the forefront for the redesign process.</a:t>
            </a:r>
          </a:p>
        </p:txBody>
      </p:sp>
      <p:sp>
        <p:nvSpPr>
          <p:cNvPr id="4" name="Slide Number Placeholder 3"/>
          <p:cNvSpPr>
            <a:spLocks noGrp="1"/>
          </p:cNvSpPr>
          <p:nvPr>
            <p:ph type="sldNum" sz="quarter" idx="10"/>
          </p:nvPr>
        </p:nvSpPr>
        <p:spPr/>
        <p:txBody>
          <a:bodyPr/>
          <a:lstStyle/>
          <a:p>
            <a:fld id="{88E6492F-7B8D-8842-9C13-13CBADF8AA26}" type="slidenum">
              <a:rPr lang="en-US" smtClean="0"/>
              <a:t>7</a:t>
            </a:fld>
            <a:endParaRPr lang="en-US"/>
          </a:p>
        </p:txBody>
      </p:sp>
    </p:spTree>
    <p:extLst>
      <p:ext uri="{BB962C8B-B14F-4D97-AF65-F5344CB8AC3E}">
        <p14:creationId xmlns:p14="http://schemas.microsoft.com/office/powerpoint/2010/main" val="59905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feedback and input were then</a:t>
            </a:r>
            <a:r>
              <a:rPr lang="en-US" baseline="0" dirty="0" smtClean="0"/>
              <a:t> reviewed by the whole committee and compiled together to laydown the foundation for the new curriculum.</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8</a:t>
            </a:fld>
            <a:endParaRPr lang="en-US"/>
          </a:p>
        </p:txBody>
      </p:sp>
    </p:spTree>
    <p:extLst>
      <p:ext uri="{BB962C8B-B14F-4D97-AF65-F5344CB8AC3E}">
        <p14:creationId xmlns:p14="http://schemas.microsoft.com/office/powerpoint/2010/main" val="112040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curriculum</a:t>
            </a:r>
            <a:r>
              <a:rPr lang="en-US" baseline="0" dirty="0" smtClean="0"/>
              <a:t> will foster a growth mindset towards learning.</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10</a:t>
            </a:fld>
            <a:endParaRPr lang="en-US"/>
          </a:p>
        </p:txBody>
      </p:sp>
    </p:spTree>
    <p:extLst>
      <p:ext uri="{BB962C8B-B14F-4D97-AF65-F5344CB8AC3E}">
        <p14:creationId xmlns:p14="http://schemas.microsoft.com/office/powerpoint/2010/main" val="118767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Paradigm</a:t>
            </a:r>
            <a:r>
              <a:rPr lang="en-US" baseline="0" dirty="0" smtClean="0"/>
              <a:t> shift from a fixed mindset to a growth mindset.</a:t>
            </a:r>
            <a:endParaRPr lang="en-US" dirty="0"/>
          </a:p>
        </p:txBody>
      </p:sp>
      <p:sp>
        <p:nvSpPr>
          <p:cNvPr id="4" name="Slide Number Placeholder 3"/>
          <p:cNvSpPr>
            <a:spLocks noGrp="1"/>
          </p:cNvSpPr>
          <p:nvPr>
            <p:ph type="sldNum" sz="quarter" idx="10"/>
          </p:nvPr>
        </p:nvSpPr>
        <p:spPr/>
        <p:txBody>
          <a:bodyPr/>
          <a:lstStyle/>
          <a:p>
            <a:fld id="{88E6492F-7B8D-8842-9C13-13CBADF8AA26}" type="slidenum">
              <a:rPr lang="en-US" smtClean="0"/>
              <a:t>11</a:t>
            </a:fld>
            <a:endParaRPr lang="en-US"/>
          </a:p>
        </p:txBody>
      </p:sp>
    </p:spTree>
    <p:extLst>
      <p:ext uri="{BB962C8B-B14F-4D97-AF65-F5344CB8AC3E}">
        <p14:creationId xmlns:p14="http://schemas.microsoft.com/office/powerpoint/2010/main" val="307745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15-08-25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15-08-25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15-08-25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15-08-25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15-08-25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15-08-25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15-08-25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15-08-25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15-08-25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15-08-25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15-08-25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15-08-25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15-08-25</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witter.com/BCATML" TargetMode="External"/><Relationship Id="rId4" Type="http://schemas.openxmlformats.org/officeDocument/2006/relationships/image" Target="../media/image2.gif"/><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bcatml.weebly.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www.curriculum.gov.bc.c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hyperlink" Target="http://bcatml.weebly.com/curriculum-info.html" TargetMode="External"/><Relationship Id="rId4" Type="http://schemas.openxmlformats.org/officeDocument/2006/relationships/hyperlink" Target="https://twitter.com/BCATML" TargetMode="External"/><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gif"/></Relationships>
</file>

<file path=ppt/slides/_rels/slide39.xml.rels><?xml version="1.0" encoding="UTF-8" standalone="yes"?>
<Relationships xmlns="http://schemas.openxmlformats.org/package/2006/relationships"><Relationship Id="rId3" Type="http://schemas.openxmlformats.org/officeDocument/2006/relationships/hyperlink" Target="https://twitter.com/radmocile" TargetMode="External"/><Relationship Id="rId4" Type="http://schemas.openxmlformats.org/officeDocument/2006/relationships/hyperlink" Target="https://twitter.com/staciajo33" TargetMode="External"/><Relationship Id="rId5" Type="http://schemas.openxmlformats.org/officeDocument/2006/relationships/hyperlink" Target="https://twitter.com/RLavrencic" TargetMode="External"/><Relationship Id="rId6" Type="http://schemas.openxmlformats.org/officeDocument/2006/relationships/hyperlink" Target="https://twitter.com/Spicedropss" TargetMode="Externa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429919"/>
            <a:ext cx="6498158" cy="1724867"/>
          </a:xfrm>
        </p:spPr>
        <p:txBody>
          <a:bodyPr/>
          <a:lstStyle/>
          <a:p>
            <a:r>
              <a:rPr lang="en-US" b="1" dirty="0" smtClean="0"/>
              <a:t>BC’s new Core French curriculum redesign</a:t>
            </a:r>
            <a:endParaRPr lang="en-US" b="1" dirty="0"/>
          </a:p>
        </p:txBody>
      </p:sp>
      <p:sp>
        <p:nvSpPr>
          <p:cNvPr id="3" name="Subtitle 2"/>
          <p:cNvSpPr>
            <a:spLocks noGrp="1"/>
          </p:cNvSpPr>
          <p:nvPr>
            <p:ph type="subTitle" idx="1"/>
          </p:nvPr>
        </p:nvSpPr>
        <p:spPr>
          <a:xfrm>
            <a:off x="1322921" y="3424452"/>
            <a:ext cx="6498159" cy="916641"/>
          </a:xfrm>
        </p:spPr>
        <p:txBody>
          <a:bodyPr>
            <a:normAutofit fontScale="85000" lnSpcReduction="20000"/>
          </a:bodyPr>
          <a:lstStyle/>
          <a:p>
            <a:r>
              <a:rPr lang="en-US" sz="2400" dirty="0" smtClean="0"/>
              <a:t>BCATML Twitter Chat</a:t>
            </a:r>
          </a:p>
          <a:p>
            <a:r>
              <a:rPr lang="en-US" sz="2400" dirty="0" smtClean="0"/>
              <a:t>Wednesday, May 6</a:t>
            </a:r>
            <a:r>
              <a:rPr lang="en-US" sz="2400" baseline="30000" dirty="0" smtClean="0"/>
              <a:t>th</a:t>
            </a:r>
            <a:r>
              <a:rPr lang="en-US" sz="2400" dirty="0" smtClean="0"/>
              <a:t>, 2015 at 6:00 pm</a:t>
            </a:r>
          </a:p>
          <a:p>
            <a:r>
              <a:rPr lang="en-US" sz="2400" dirty="0" smtClean="0"/>
              <a:t>Use </a:t>
            </a:r>
            <a:r>
              <a:rPr lang="en-US" sz="2400" dirty="0" err="1" smtClean="0"/>
              <a:t>hashtag</a:t>
            </a:r>
            <a:r>
              <a:rPr lang="en-US" sz="2400" dirty="0" smtClean="0"/>
              <a:t> </a:t>
            </a:r>
            <a:r>
              <a:rPr lang="en-US" sz="2400" b="1" dirty="0" smtClean="0"/>
              <a:t>#BCATML </a:t>
            </a:r>
            <a:r>
              <a:rPr lang="en-US" sz="2400" dirty="0" smtClean="0"/>
              <a:t>in your tweets</a:t>
            </a:r>
            <a:endParaRPr lang="en-US" sz="2400" dirty="0"/>
          </a:p>
        </p:txBody>
      </p:sp>
      <p:sp>
        <p:nvSpPr>
          <p:cNvPr id="4" name="TextBox 3"/>
          <p:cNvSpPr txBox="1"/>
          <p:nvPr/>
        </p:nvSpPr>
        <p:spPr>
          <a:xfrm>
            <a:off x="2091143" y="4733352"/>
            <a:ext cx="4448132" cy="1846659"/>
          </a:xfrm>
          <a:prstGeom prst="rect">
            <a:avLst/>
          </a:prstGeom>
          <a:noFill/>
        </p:spPr>
        <p:txBody>
          <a:bodyPr wrap="square" rtlCol="0">
            <a:spAutoFit/>
          </a:bodyPr>
          <a:lstStyle/>
          <a:p>
            <a:r>
              <a:rPr lang="en-US" sz="2400" b="1" dirty="0" smtClean="0"/>
              <a:t>Hosted by: </a:t>
            </a:r>
          </a:p>
          <a:p>
            <a:r>
              <a:rPr lang="en-US" sz="2400" b="1" dirty="0" smtClean="0"/>
              <a:t>BCATML</a:t>
            </a:r>
          </a:p>
          <a:p>
            <a:r>
              <a:rPr lang="en-US" sz="2400" b="1" dirty="0" err="1" smtClean="0">
                <a:solidFill>
                  <a:srgbClr val="0000FF"/>
                </a:solidFill>
                <a:hlinkClick r:id="rId2"/>
              </a:rPr>
              <a:t>bcatml.weebly.com</a:t>
            </a:r>
            <a:endParaRPr lang="en-US" sz="2400" b="1" dirty="0" smtClean="0">
              <a:solidFill>
                <a:srgbClr val="0000FF"/>
              </a:solidFill>
            </a:endParaRPr>
          </a:p>
          <a:p>
            <a:r>
              <a:rPr lang="en-US" sz="2400" b="1" dirty="0" smtClean="0">
                <a:solidFill>
                  <a:srgbClr val="0000FF"/>
                </a:solidFill>
                <a:hlinkClick r:id="rId3"/>
              </a:rPr>
              <a:t>@BCATML</a:t>
            </a:r>
            <a:endParaRPr lang="en-US" sz="2400" b="1" dirty="0" smtClean="0">
              <a:solidFill>
                <a:srgbClr val="0000FF"/>
              </a:solidFill>
            </a:endParaRPr>
          </a:p>
          <a:p>
            <a:endParaRPr lang="en-US" dirty="0"/>
          </a:p>
        </p:txBody>
      </p:sp>
      <p:pic>
        <p:nvPicPr>
          <p:cNvPr id="5" name="Picture 4" descr="bcatml 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627" y="4798052"/>
            <a:ext cx="1217193" cy="711590"/>
          </a:xfrm>
          <a:prstGeom prst="rect">
            <a:avLst/>
          </a:prstGeom>
        </p:spPr>
      </p:pic>
      <p:pic>
        <p:nvPicPr>
          <p:cNvPr id="6" name="Picture 5" descr="644904.png"/>
          <p:cNvPicPr>
            <a:picLocks noChangeAspect="1"/>
          </p:cNvPicPr>
          <p:nvPr/>
        </p:nvPicPr>
        <p:blipFill rotWithShape="1">
          <a:blip r:embed="rId5">
            <a:extLst>
              <a:ext uri="{28A0092B-C50C-407E-A947-70E740481C1C}">
                <a14:useLocalDpi xmlns:a14="http://schemas.microsoft.com/office/drawing/2010/main" val="0"/>
              </a:ext>
            </a:extLst>
          </a:blip>
          <a:srcRect b="18373"/>
          <a:stretch/>
        </p:blipFill>
        <p:spPr>
          <a:xfrm>
            <a:off x="5170836" y="4726012"/>
            <a:ext cx="1482637" cy="1567259"/>
          </a:xfrm>
          <a:prstGeom prst="rect">
            <a:avLst/>
          </a:prstGeom>
        </p:spPr>
      </p:pic>
    </p:spTree>
    <p:extLst>
      <p:ext uri="{BB962C8B-B14F-4D97-AF65-F5344CB8AC3E}">
        <p14:creationId xmlns:p14="http://schemas.microsoft.com/office/powerpoint/2010/main" val="25048272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nvPicPr>
        <p:blipFill>
          <a:blip r:embed="rId3" cstate="print">
            <a:extLst>
              <a:ext uri="{28A0092B-C50C-407E-A947-70E740481C1C}">
                <a14:useLocalDpi xmlns:a14="http://schemas.microsoft.com/office/drawing/2010/main" val="0"/>
              </a:ext>
            </a:extLst>
          </a:blip>
          <a:srcRect t="15657" b="15657"/>
          <a:stretch>
            <a:fillRect/>
          </a:stretch>
        </p:blipFill>
        <p:spPr bwMode="auto">
          <a:xfrm>
            <a:off x="0" y="764240"/>
            <a:ext cx="9144000" cy="471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8166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30 at 10.58.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7"/>
            <a:ext cx="9144000" cy="6861804"/>
          </a:xfrm>
          <a:prstGeom prst="rect">
            <a:avLst/>
          </a:prstGeom>
        </p:spPr>
      </p:pic>
    </p:spTree>
    <p:extLst>
      <p:ext uri="{BB962C8B-B14F-4D97-AF65-F5344CB8AC3E}">
        <p14:creationId xmlns:p14="http://schemas.microsoft.com/office/powerpoint/2010/main" val="3857443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848" y="-132283"/>
            <a:ext cx="5292852" cy="705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8329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Grp="1"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4775" y="0"/>
            <a:ext cx="9248775" cy="6992938"/>
          </a:xfrm>
          <a:prstGeom prst="rect">
            <a:avLst/>
          </a:prstGeom>
          <a:noFill/>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9499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Grp="1"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6526" y="0"/>
            <a:ext cx="9280526" cy="6961188"/>
          </a:xfrm>
          <a:prstGeom prst="rect">
            <a:avLst/>
          </a:prstGeom>
          <a:noFill/>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176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 y="-10319"/>
            <a:ext cx="9172575"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9065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282238"/>
            <a:ext cx="8042276" cy="940795"/>
          </a:xfrm>
        </p:spPr>
        <p:txBody>
          <a:bodyPr/>
          <a:lstStyle/>
          <a:p>
            <a:r>
              <a:rPr lang="en-US" sz="3600" dirty="0" smtClean="0"/>
              <a:t>The 2015 Core French Curriculum</a:t>
            </a:r>
            <a:endParaRPr lang="en-US" sz="3600" dirty="0"/>
          </a:p>
        </p:txBody>
      </p:sp>
      <p:sp>
        <p:nvSpPr>
          <p:cNvPr id="3" name="Text Placeholder 2"/>
          <p:cNvSpPr>
            <a:spLocks noGrp="1"/>
          </p:cNvSpPr>
          <p:nvPr>
            <p:ph type="body" idx="1"/>
          </p:nvPr>
        </p:nvSpPr>
        <p:spPr>
          <a:xfrm>
            <a:off x="549274" y="1139624"/>
            <a:ext cx="3840480" cy="750887"/>
          </a:xfrm>
        </p:spPr>
        <p:txBody>
          <a:bodyPr/>
          <a:lstStyle/>
          <a:p>
            <a:r>
              <a:rPr lang="en-US" b="1" u="sng" dirty="0" smtClean="0"/>
              <a:t>What’s new?</a:t>
            </a:r>
            <a:endParaRPr lang="en-US" b="1" u="sng" dirty="0"/>
          </a:p>
        </p:txBody>
      </p:sp>
      <p:sp>
        <p:nvSpPr>
          <p:cNvPr id="4" name="Content Placeholder 3"/>
          <p:cNvSpPr>
            <a:spLocks noGrp="1"/>
          </p:cNvSpPr>
          <p:nvPr>
            <p:ph sz="half" idx="2"/>
          </p:nvPr>
        </p:nvSpPr>
        <p:spPr>
          <a:xfrm>
            <a:off x="549274" y="1924055"/>
            <a:ext cx="3840480" cy="4520389"/>
          </a:xfrm>
        </p:spPr>
        <p:txBody>
          <a:bodyPr>
            <a:normAutofit lnSpcReduction="10000"/>
          </a:bodyPr>
          <a:lstStyle/>
          <a:p>
            <a:r>
              <a:rPr lang="en-US" dirty="0" smtClean="0"/>
              <a:t>Educated Citizen, 21</a:t>
            </a:r>
            <a:r>
              <a:rPr lang="en-US" baseline="30000" dirty="0" smtClean="0"/>
              <a:t>st</a:t>
            </a:r>
            <a:r>
              <a:rPr lang="en-US" dirty="0" smtClean="0"/>
              <a:t> Century Learning</a:t>
            </a:r>
          </a:p>
          <a:p>
            <a:r>
              <a:rPr lang="en-US" dirty="0" smtClean="0"/>
              <a:t>First Peoples Principles of Learning</a:t>
            </a:r>
          </a:p>
          <a:p>
            <a:r>
              <a:rPr lang="en-US" dirty="0" smtClean="0"/>
              <a:t>3-D learning, </a:t>
            </a:r>
            <a:r>
              <a:rPr lang="en-US" dirty="0" smtClean="0"/>
              <a:t>KDU </a:t>
            </a:r>
            <a:r>
              <a:rPr lang="en-US" dirty="0" smtClean="0"/>
              <a:t>model</a:t>
            </a:r>
          </a:p>
          <a:p>
            <a:r>
              <a:rPr lang="en-US" dirty="0" smtClean="0"/>
              <a:t>Social media</a:t>
            </a:r>
          </a:p>
          <a:p>
            <a:r>
              <a:rPr lang="en-US" dirty="0" smtClean="0"/>
              <a:t>Integration of culture</a:t>
            </a:r>
          </a:p>
          <a:p>
            <a:r>
              <a:rPr lang="en-US" dirty="0" smtClean="0"/>
              <a:t>Learners reflect on their own culture and identity</a:t>
            </a:r>
          </a:p>
          <a:p>
            <a:r>
              <a:rPr lang="en-US" dirty="0" smtClean="0"/>
              <a:t>Using culture to further one’s own learning</a:t>
            </a:r>
            <a:endParaRPr lang="en-US" dirty="0"/>
          </a:p>
        </p:txBody>
      </p:sp>
      <p:sp>
        <p:nvSpPr>
          <p:cNvPr id="5" name="Text Placeholder 4"/>
          <p:cNvSpPr>
            <a:spLocks noGrp="1"/>
          </p:cNvSpPr>
          <p:nvPr>
            <p:ph type="body" sz="quarter" idx="3"/>
          </p:nvPr>
        </p:nvSpPr>
        <p:spPr>
          <a:xfrm>
            <a:off x="4751070" y="1139624"/>
            <a:ext cx="3840480" cy="750887"/>
          </a:xfrm>
        </p:spPr>
        <p:txBody>
          <a:bodyPr/>
          <a:lstStyle/>
          <a:p>
            <a:r>
              <a:rPr lang="en-US" b="1" u="sng" dirty="0" smtClean="0"/>
              <a:t>What’s stayed the same?</a:t>
            </a:r>
            <a:endParaRPr lang="en-US" b="1" u="sng" dirty="0"/>
          </a:p>
        </p:txBody>
      </p:sp>
      <p:sp>
        <p:nvSpPr>
          <p:cNvPr id="6" name="Content Placeholder 5"/>
          <p:cNvSpPr>
            <a:spLocks noGrp="1"/>
          </p:cNvSpPr>
          <p:nvPr>
            <p:ph sz="quarter" idx="4"/>
          </p:nvPr>
        </p:nvSpPr>
        <p:spPr>
          <a:xfrm>
            <a:off x="4751070" y="1924055"/>
            <a:ext cx="3840480" cy="4520389"/>
          </a:xfrm>
        </p:spPr>
        <p:txBody>
          <a:bodyPr/>
          <a:lstStyle/>
          <a:p>
            <a:r>
              <a:rPr lang="en-US" dirty="0" smtClean="0"/>
              <a:t>Authentic tasks and situations</a:t>
            </a:r>
          </a:p>
          <a:p>
            <a:r>
              <a:rPr lang="en-US" dirty="0" smtClean="0"/>
              <a:t>Communicative &amp; Experiential approach</a:t>
            </a:r>
          </a:p>
          <a:p>
            <a:r>
              <a:rPr lang="en-US" dirty="0" smtClean="0"/>
              <a:t>Curricular competencies are similar to CEFR “Can-do” statements and situations</a:t>
            </a:r>
          </a:p>
          <a:p>
            <a:r>
              <a:rPr lang="en-US" dirty="0" smtClean="0"/>
              <a:t>Language acquisition and skills for: reading, writing, spoken interaction, spoken production and listening</a:t>
            </a:r>
            <a:endParaRPr lang="en-US" dirty="0"/>
          </a:p>
        </p:txBody>
      </p:sp>
    </p:spTree>
    <p:extLst>
      <p:ext uri="{BB962C8B-B14F-4D97-AF65-F5344CB8AC3E}">
        <p14:creationId xmlns:p14="http://schemas.microsoft.com/office/powerpoint/2010/main" val="830665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fade">
                                      <p:cBhvr>
                                        <p:cTn id="40" dur="500"/>
                                        <p:tgtEl>
                                          <p:spTgt spid="5">
                                            <p:txEl>
                                              <p:pRg st="0" end="0"/>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fade">
                                      <p:cBhvr>
                                        <p:cTn id="48" dur="500"/>
                                        <p:tgtEl>
                                          <p:spTgt spid="6">
                                            <p:txEl>
                                              <p:pRg st="1" end="1"/>
                                            </p:txEl>
                                          </p:spTgt>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500"/>
                                        <p:tgtEl>
                                          <p:spTgt spid="6">
                                            <p:txEl>
                                              <p:pRg st="2" end="2"/>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fade">
                                      <p:cBhvr>
                                        <p:cTn id="5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BC’s new curricula:</a:t>
            </a:r>
            <a:endParaRPr lang="en-US" dirty="0"/>
          </a:p>
        </p:txBody>
      </p:sp>
      <p:sp>
        <p:nvSpPr>
          <p:cNvPr id="3" name="Content Placeholder 2"/>
          <p:cNvSpPr>
            <a:spLocks noGrp="1"/>
          </p:cNvSpPr>
          <p:nvPr>
            <p:ph idx="1"/>
          </p:nvPr>
        </p:nvSpPr>
        <p:spPr/>
        <p:txBody>
          <a:bodyPr/>
          <a:lstStyle/>
          <a:p>
            <a:r>
              <a:rPr lang="en-US" dirty="0" smtClean="0"/>
              <a:t>Core Competencies</a:t>
            </a:r>
          </a:p>
          <a:p>
            <a:r>
              <a:rPr lang="en-US" dirty="0" smtClean="0"/>
              <a:t>Goals</a:t>
            </a:r>
          </a:p>
          <a:p>
            <a:r>
              <a:rPr lang="en-US" dirty="0" smtClean="0"/>
              <a:t>Content &amp; Concepts</a:t>
            </a:r>
          </a:p>
          <a:p>
            <a:r>
              <a:rPr lang="en-US" dirty="0" smtClean="0"/>
              <a:t>Curricular Competencies</a:t>
            </a:r>
          </a:p>
          <a:p>
            <a:r>
              <a:rPr lang="en-US" dirty="0" smtClean="0"/>
              <a:t>Big Ideas</a:t>
            </a:r>
            <a:endParaRPr lang="en-US" dirty="0"/>
          </a:p>
        </p:txBody>
      </p:sp>
    </p:spTree>
    <p:extLst>
      <p:ext uri="{BB962C8B-B14F-4D97-AF65-F5344CB8AC3E}">
        <p14:creationId xmlns:p14="http://schemas.microsoft.com/office/powerpoint/2010/main" val="28770129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Core Competencies:</a:t>
            </a:r>
            <a:endParaRPr lang="en-US" dirty="0"/>
          </a:p>
        </p:txBody>
      </p:sp>
      <p:sp>
        <p:nvSpPr>
          <p:cNvPr id="3" name="Content Placeholder 2"/>
          <p:cNvSpPr>
            <a:spLocks noGrp="1"/>
          </p:cNvSpPr>
          <p:nvPr>
            <p:ph idx="1"/>
          </p:nvPr>
        </p:nvSpPr>
        <p:spPr/>
        <p:txBody>
          <a:bodyPr/>
          <a:lstStyle/>
          <a:p>
            <a:r>
              <a:rPr lang="en-US" dirty="0" smtClean="0"/>
              <a:t>Set of intellectual, personal, social and emotional proficiencies that students need to develop in order to engage in deeper learning</a:t>
            </a:r>
          </a:p>
          <a:p>
            <a:r>
              <a:rPr lang="en-US" dirty="0" smtClean="0"/>
              <a:t>They include:</a:t>
            </a:r>
          </a:p>
          <a:p>
            <a:pPr lvl="1"/>
            <a:r>
              <a:rPr lang="en-US" dirty="0" smtClean="0"/>
              <a:t>Thinking competencies</a:t>
            </a:r>
          </a:p>
          <a:p>
            <a:pPr lvl="1"/>
            <a:r>
              <a:rPr lang="en-US" dirty="0" smtClean="0"/>
              <a:t>Communication competencies</a:t>
            </a:r>
          </a:p>
          <a:p>
            <a:pPr lvl="1"/>
            <a:r>
              <a:rPr lang="en-US" dirty="0" smtClean="0"/>
              <a:t>Social &amp; personal competencies</a:t>
            </a:r>
          </a:p>
          <a:p>
            <a:pPr marL="349250" lvl="1" indent="0">
              <a:buNone/>
            </a:pPr>
            <a:endParaRPr lang="en-US" dirty="0"/>
          </a:p>
        </p:txBody>
      </p:sp>
    </p:spTree>
    <p:extLst>
      <p:ext uri="{BB962C8B-B14F-4D97-AF65-F5344CB8AC3E}">
        <p14:creationId xmlns:p14="http://schemas.microsoft.com/office/powerpoint/2010/main" val="4669126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Core Competencies:</a:t>
            </a:r>
            <a:endParaRPr lang="en-US" dirty="0"/>
          </a:p>
        </p:txBody>
      </p:sp>
      <p:sp>
        <p:nvSpPr>
          <p:cNvPr id="3" name="Content Placeholder 2"/>
          <p:cNvSpPr>
            <a:spLocks noGrp="1"/>
          </p:cNvSpPr>
          <p:nvPr>
            <p:ph idx="1"/>
          </p:nvPr>
        </p:nvSpPr>
        <p:spPr/>
        <p:txBody>
          <a:bodyPr>
            <a:normAutofit lnSpcReduction="10000"/>
          </a:bodyPr>
          <a:lstStyle/>
          <a:p>
            <a:r>
              <a:rPr lang="en-US" b="1" dirty="0" smtClean="0"/>
              <a:t>Thinking Competency</a:t>
            </a:r>
          </a:p>
          <a:p>
            <a:pPr lvl="1"/>
            <a:r>
              <a:rPr lang="en-US" dirty="0" smtClean="0"/>
              <a:t>Critical thinking</a:t>
            </a:r>
          </a:p>
          <a:p>
            <a:pPr lvl="1"/>
            <a:r>
              <a:rPr lang="en-US" dirty="0" smtClean="0"/>
              <a:t>Creative thinking</a:t>
            </a:r>
          </a:p>
          <a:p>
            <a:r>
              <a:rPr lang="en-US" b="1" dirty="0" smtClean="0"/>
              <a:t>Communication Competency</a:t>
            </a:r>
          </a:p>
          <a:p>
            <a:pPr lvl="1"/>
            <a:r>
              <a:rPr lang="en-US" dirty="0" smtClean="0"/>
              <a:t>Oral, written, visual, digital; includes collaboration &amp; reflection</a:t>
            </a:r>
          </a:p>
          <a:p>
            <a:r>
              <a:rPr lang="en-US" b="1" dirty="0" smtClean="0"/>
              <a:t>Social and Personal </a:t>
            </a:r>
            <a:r>
              <a:rPr lang="en-US" b="1" dirty="0"/>
              <a:t>C</a:t>
            </a:r>
            <a:r>
              <a:rPr lang="en-US" b="1" dirty="0" smtClean="0"/>
              <a:t>ompetency</a:t>
            </a:r>
          </a:p>
          <a:p>
            <a:pPr lvl="1"/>
            <a:r>
              <a:rPr lang="en-US" dirty="0" smtClean="0"/>
              <a:t>Positive personal and cultural identity</a:t>
            </a:r>
          </a:p>
          <a:p>
            <a:pPr lvl="1"/>
            <a:r>
              <a:rPr lang="en-US" dirty="0" smtClean="0"/>
              <a:t>Personal awareness and responsibility; self-regulation</a:t>
            </a:r>
          </a:p>
          <a:p>
            <a:pPr lvl="1"/>
            <a:r>
              <a:rPr lang="en-US" dirty="0" smtClean="0"/>
              <a:t>Social awareness and responsibility </a:t>
            </a:r>
          </a:p>
          <a:p>
            <a:pPr lvl="1"/>
            <a:endParaRPr lang="en-US" dirty="0" smtClean="0"/>
          </a:p>
        </p:txBody>
      </p:sp>
    </p:spTree>
    <p:extLst>
      <p:ext uri="{BB962C8B-B14F-4D97-AF65-F5344CB8AC3E}">
        <p14:creationId xmlns:p14="http://schemas.microsoft.com/office/powerpoint/2010/main" val="109209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39228"/>
          </a:xfrm>
        </p:spPr>
        <p:txBody>
          <a:bodyPr/>
          <a:lstStyle/>
          <a:p>
            <a:pPr algn="l"/>
            <a:r>
              <a:rPr lang="en-US" dirty="0" smtClean="0"/>
              <a:t>Why write new curricula?</a:t>
            </a:r>
            <a:endParaRPr lang="en-US" dirty="0"/>
          </a:p>
        </p:txBody>
      </p:sp>
      <p:sp>
        <p:nvSpPr>
          <p:cNvPr id="3" name="Content Placeholder 2"/>
          <p:cNvSpPr>
            <a:spLocks noGrp="1"/>
          </p:cNvSpPr>
          <p:nvPr>
            <p:ph idx="1"/>
          </p:nvPr>
        </p:nvSpPr>
        <p:spPr>
          <a:xfrm>
            <a:off x="549275" y="1002794"/>
            <a:ext cx="8042276" cy="5481944"/>
          </a:xfrm>
        </p:spPr>
        <p:txBody>
          <a:bodyPr>
            <a:normAutofit/>
          </a:bodyPr>
          <a:lstStyle/>
          <a:p>
            <a:r>
              <a:rPr lang="en-US" dirty="0" smtClean="0"/>
              <a:t>Make curriculum more flexible, innovative &amp; personalized;</a:t>
            </a:r>
          </a:p>
          <a:p>
            <a:r>
              <a:rPr lang="en-US" dirty="0" smtClean="0"/>
              <a:t>Reduce prescriptive nature of current curricula while ensuring a solid focus on essential learning;</a:t>
            </a:r>
          </a:p>
          <a:p>
            <a:r>
              <a:rPr lang="en-US" dirty="0" smtClean="0"/>
              <a:t>Focus new curricula on higher order learning</a:t>
            </a:r>
          </a:p>
          <a:p>
            <a:r>
              <a:rPr lang="en-US" dirty="0" smtClean="0"/>
              <a:t>Make explicit the cross-curricular competencies that support life-long learning</a:t>
            </a:r>
          </a:p>
          <a:p>
            <a:r>
              <a:rPr lang="en-US" dirty="0" smtClean="0"/>
              <a:t>Integrate Aboriginal worldviews and knowledge</a:t>
            </a:r>
          </a:p>
          <a:p>
            <a:r>
              <a:rPr lang="en-US" dirty="0" smtClean="0"/>
              <a:t>Develop assessment &amp; evaluation programs that align with the changed emphases in curriculum</a:t>
            </a:r>
            <a:endParaRPr lang="en-US" dirty="0"/>
          </a:p>
        </p:txBody>
      </p:sp>
    </p:spTree>
    <p:extLst>
      <p:ext uri="{BB962C8B-B14F-4D97-AF65-F5344CB8AC3E}">
        <p14:creationId xmlns:p14="http://schemas.microsoft.com/office/powerpoint/2010/main" val="39897845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Goals:</a:t>
            </a:r>
            <a:endParaRPr lang="en-US" dirty="0"/>
          </a:p>
        </p:txBody>
      </p:sp>
      <p:sp>
        <p:nvSpPr>
          <p:cNvPr id="3" name="Content Placeholder 2"/>
          <p:cNvSpPr>
            <a:spLocks noGrp="1"/>
          </p:cNvSpPr>
          <p:nvPr>
            <p:ph idx="1"/>
          </p:nvPr>
        </p:nvSpPr>
        <p:spPr/>
        <p:txBody>
          <a:bodyPr>
            <a:normAutofit/>
          </a:bodyPr>
          <a:lstStyle/>
          <a:p>
            <a:r>
              <a:rPr lang="en-US" dirty="0" smtClean="0"/>
              <a:t>Subject specific for all grades</a:t>
            </a:r>
          </a:p>
          <a:p>
            <a:r>
              <a:rPr lang="en-US" dirty="0" smtClean="0"/>
              <a:t>Guide and inform us and provide structure to the curriculum</a:t>
            </a:r>
          </a:p>
          <a:p>
            <a:r>
              <a:rPr lang="en-US" dirty="0" smtClean="0"/>
              <a:t>They’re the students’ destination</a:t>
            </a:r>
          </a:p>
          <a:p>
            <a:r>
              <a:rPr lang="en-US" dirty="0" smtClean="0"/>
              <a:t>Links to other areas of the curriculum</a:t>
            </a:r>
          </a:p>
          <a:p>
            <a:pPr marL="0" indent="0">
              <a:buNone/>
            </a:pPr>
            <a:endParaRPr lang="en-US" dirty="0"/>
          </a:p>
        </p:txBody>
      </p:sp>
    </p:spTree>
    <p:extLst>
      <p:ext uri="{BB962C8B-B14F-4D97-AF65-F5344CB8AC3E}">
        <p14:creationId xmlns:p14="http://schemas.microsoft.com/office/powerpoint/2010/main" val="13759042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Content and Concepts:</a:t>
            </a:r>
            <a:endParaRPr lang="en-US" dirty="0"/>
          </a:p>
        </p:txBody>
      </p:sp>
      <p:sp>
        <p:nvSpPr>
          <p:cNvPr id="3" name="Content Placeholder 2"/>
          <p:cNvSpPr>
            <a:spLocks noGrp="1"/>
          </p:cNvSpPr>
          <p:nvPr>
            <p:ph idx="1"/>
          </p:nvPr>
        </p:nvSpPr>
        <p:spPr/>
        <p:txBody>
          <a:bodyPr/>
          <a:lstStyle/>
          <a:p>
            <a:r>
              <a:rPr lang="en-US" dirty="0" smtClean="0"/>
              <a:t>Define what students should </a:t>
            </a:r>
            <a:r>
              <a:rPr lang="en-US" b="1" dirty="0" smtClean="0"/>
              <a:t>KNOW</a:t>
            </a:r>
            <a:r>
              <a:rPr lang="en-US" dirty="0" smtClean="0"/>
              <a:t> in a given area of learning at a particular grade level</a:t>
            </a:r>
          </a:p>
          <a:p>
            <a:r>
              <a:rPr lang="en-US" dirty="0" smtClean="0"/>
              <a:t>Core knowledge (facts &amp; concepts) essential to the development of big ideas</a:t>
            </a:r>
            <a:endParaRPr lang="en-US" dirty="0"/>
          </a:p>
        </p:txBody>
      </p:sp>
    </p:spTree>
    <p:extLst>
      <p:ext uri="{BB962C8B-B14F-4D97-AF65-F5344CB8AC3E}">
        <p14:creationId xmlns:p14="http://schemas.microsoft.com/office/powerpoint/2010/main" val="30875371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Curricular Competencies:</a:t>
            </a:r>
            <a:endParaRPr lang="en-US" dirty="0"/>
          </a:p>
        </p:txBody>
      </p:sp>
      <p:sp>
        <p:nvSpPr>
          <p:cNvPr id="3" name="Content Placeholder 2"/>
          <p:cNvSpPr>
            <a:spLocks noGrp="1"/>
          </p:cNvSpPr>
          <p:nvPr>
            <p:ph idx="1"/>
          </p:nvPr>
        </p:nvSpPr>
        <p:spPr/>
        <p:txBody>
          <a:bodyPr/>
          <a:lstStyle/>
          <a:p>
            <a:r>
              <a:rPr lang="en-US" dirty="0" smtClean="0"/>
              <a:t>Learning standards of what students are expected to be able to </a:t>
            </a:r>
            <a:r>
              <a:rPr lang="en-US" b="1" dirty="0" smtClean="0"/>
              <a:t>DO</a:t>
            </a:r>
            <a:r>
              <a:rPr lang="en-US" dirty="0" smtClean="0"/>
              <a:t> in a given grade and area of learning</a:t>
            </a:r>
          </a:p>
          <a:p>
            <a:r>
              <a:rPr lang="en-US" dirty="0" smtClean="0"/>
              <a:t>“Can-do” statements</a:t>
            </a:r>
          </a:p>
          <a:p>
            <a:endParaRPr lang="en-US" dirty="0"/>
          </a:p>
        </p:txBody>
      </p:sp>
    </p:spTree>
    <p:extLst>
      <p:ext uri="{BB962C8B-B14F-4D97-AF65-F5344CB8AC3E}">
        <p14:creationId xmlns:p14="http://schemas.microsoft.com/office/powerpoint/2010/main" val="9238911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Big Ideas:</a:t>
            </a:r>
            <a:endParaRPr lang="en-US" dirty="0"/>
          </a:p>
        </p:txBody>
      </p:sp>
      <p:sp>
        <p:nvSpPr>
          <p:cNvPr id="3" name="Content Placeholder 2"/>
          <p:cNvSpPr>
            <a:spLocks noGrp="1"/>
          </p:cNvSpPr>
          <p:nvPr>
            <p:ph idx="1"/>
          </p:nvPr>
        </p:nvSpPr>
        <p:spPr/>
        <p:txBody>
          <a:bodyPr/>
          <a:lstStyle/>
          <a:p>
            <a:r>
              <a:rPr lang="en-US" dirty="0" smtClean="0"/>
              <a:t>Statements </a:t>
            </a:r>
            <a:r>
              <a:rPr lang="en-US" dirty="0"/>
              <a:t>important to one’s </a:t>
            </a:r>
            <a:r>
              <a:rPr lang="en-US" b="1" dirty="0"/>
              <a:t>UNDERSTANDING</a:t>
            </a:r>
            <a:r>
              <a:rPr lang="en-US" dirty="0"/>
              <a:t> of an area of learning. </a:t>
            </a:r>
            <a:endParaRPr lang="en-US" dirty="0" smtClean="0"/>
          </a:p>
          <a:p>
            <a:r>
              <a:rPr lang="en-US" dirty="0" smtClean="0"/>
              <a:t>Broad </a:t>
            </a:r>
            <a:r>
              <a:rPr lang="en-US" dirty="0"/>
              <a:t>and abstract. </a:t>
            </a:r>
            <a:endParaRPr lang="en-US" dirty="0" smtClean="0"/>
          </a:p>
          <a:p>
            <a:r>
              <a:rPr lang="en-US" dirty="0" smtClean="0"/>
              <a:t>Contains </a:t>
            </a:r>
            <a:r>
              <a:rPr lang="en-US" dirty="0"/>
              <a:t>two or more key concepts. </a:t>
            </a:r>
            <a:endParaRPr lang="en-US" dirty="0" smtClean="0"/>
          </a:p>
          <a:p>
            <a:r>
              <a:rPr lang="en-US" dirty="0" smtClean="0"/>
              <a:t>Generally </a:t>
            </a:r>
            <a:r>
              <a:rPr lang="en-US" dirty="0"/>
              <a:t>timeless and is transferable to other situations. </a:t>
            </a:r>
          </a:p>
          <a:p>
            <a:endParaRPr lang="en-US" dirty="0"/>
          </a:p>
        </p:txBody>
      </p:sp>
    </p:spTree>
    <p:extLst>
      <p:ext uri="{BB962C8B-B14F-4D97-AF65-F5344CB8AC3E}">
        <p14:creationId xmlns:p14="http://schemas.microsoft.com/office/powerpoint/2010/main" val="41093871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hlinkClick r:id="rId3"/>
              </a:rPr>
              <a:t>www.curriculum.gov.bc.ca</a:t>
            </a:r>
            <a:endParaRPr lang="en-US" dirty="0"/>
          </a:p>
        </p:txBody>
      </p:sp>
      <p:sp>
        <p:nvSpPr>
          <p:cNvPr id="8" name="Text Placeholder 7"/>
          <p:cNvSpPr>
            <a:spLocks noGrp="1"/>
          </p:cNvSpPr>
          <p:nvPr>
            <p:ph type="body" idx="1"/>
          </p:nvPr>
        </p:nvSpPr>
        <p:spPr>
          <a:xfrm>
            <a:off x="549275" y="2516805"/>
            <a:ext cx="8056563" cy="708995"/>
          </a:xfrm>
        </p:spPr>
        <p:txBody>
          <a:bodyPr>
            <a:normAutofit fontScale="92500"/>
          </a:bodyPr>
          <a:lstStyle/>
          <a:p>
            <a:r>
              <a:rPr lang="en-US" sz="2800" b="1" dirty="0" smtClean="0"/>
              <a:t>BC’s new curricula are (and will be) posted at:</a:t>
            </a:r>
            <a:endParaRPr lang="en-US" sz="2800" b="1" dirty="0"/>
          </a:p>
        </p:txBody>
      </p:sp>
    </p:spTree>
    <p:extLst>
      <p:ext uri="{BB962C8B-B14F-4D97-AF65-F5344CB8AC3E}">
        <p14:creationId xmlns:p14="http://schemas.microsoft.com/office/powerpoint/2010/main" val="5250328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14" t="10715" r="-2452" b="-6676"/>
          <a:stretch/>
        </p:blipFill>
        <p:spPr bwMode="auto">
          <a:xfrm>
            <a:off x="-457200" y="-340020"/>
            <a:ext cx="11916000" cy="9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5059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114" b="6240"/>
          <a:stretch/>
        </p:blipFill>
        <p:spPr bwMode="auto">
          <a:xfrm>
            <a:off x="0" y="0"/>
            <a:ext cx="9753600" cy="72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9601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21" t="12773" r="2083" b="13839"/>
          <a:stretch/>
        </p:blipFill>
        <p:spPr bwMode="auto">
          <a:xfrm>
            <a:off x="0" y="-381000"/>
            <a:ext cx="914400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0264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266" y="-1"/>
            <a:ext cx="7270813" cy="68544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15067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KDU </a:t>
            </a:r>
            <a:r>
              <a:rPr lang="en-US" dirty="0" smtClean="0"/>
              <a:t>Model: </a:t>
            </a:r>
            <a:br>
              <a:rPr lang="en-US" dirty="0" smtClean="0"/>
            </a:br>
            <a:r>
              <a:rPr lang="en-US" b="1" dirty="0" smtClean="0"/>
              <a:t>K</a:t>
            </a:r>
            <a:r>
              <a:rPr lang="en-US" dirty="0" smtClean="0"/>
              <a:t>now</a:t>
            </a:r>
            <a:r>
              <a:rPr lang="en-US" dirty="0" smtClean="0"/>
              <a:t>, </a:t>
            </a:r>
            <a:r>
              <a:rPr lang="en-US" b="1" dirty="0" smtClean="0"/>
              <a:t>D</a:t>
            </a:r>
            <a:r>
              <a:rPr lang="en-US" dirty="0" smtClean="0"/>
              <a:t>o, </a:t>
            </a:r>
            <a:r>
              <a:rPr lang="en-US" b="1" dirty="0" smtClean="0"/>
              <a:t>U</a:t>
            </a:r>
            <a:r>
              <a:rPr lang="en-US" dirty="0" smtClean="0"/>
              <a:t>nderstand</a:t>
            </a:r>
            <a:endParaRPr lang="en-US" dirty="0"/>
          </a:p>
        </p:txBody>
      </p:sp>
      <p:sp>
        <p:nvSpPr>
          <p:cNvPr id="3" name="Content Placeholder 2"/>
          <p:cNvSpPr>
            <a:spLocks noGrp="1"/>
          </p:cNvSpPr>
          <p:nvPr>
            <p:ph idx="1"/>
          </p:nvPr>
        </p:nvSpPr>
        <p:spPr>
          <a:xfrm>
            <a:off x="355600" y="1600201"/>
            <a:ext cx="8483599" cy="4343400"/>
          </a:xfrm>
        </p:spPr>
        <p:txBody>
          <a:bodyPr/>
          <a:lstStyle/>
          <a:p>
            <a:r>
              <a:rPr lang="en-US" dirty="0" smtClean="0"/>
              <a:t>Content: the KNOW, knowledge, facts, information</a:t>
            </a:r>
          </a:p>
          <a:p>
            <a:r>
              <a:rPr lang="en-US" dirty="0" smtClean="0"/>
              <a:t>Curricular Competencies: the DO, skills, processes, strategies, Can-do statements, “how”</a:t>
            </a:r>
          </a:p>
          <a:p>
            <a:r>
              <a:rPr lang="en-US" dirty="0" smtClean="0"/>
              <a:t>Big Ideas: the UNDERSTAND </a:t>
            </a:r>
          </a:p>
          <a:p>
            <a:endParaRPr lang="en-US" dirty="0"/>
          </a:p>
          <a:p>
            <a:endParaRPr lang="en-US" dirty="0" smtClean="0"/>
          </a:p>
          <a:p>
            <a:r>
              <a:rPr lang="en-US" dirty="0" smtClean="0"/>
              <a:t>One can’t </a:t>
            </a:r>
            <a:r>
              <a:rPr lang="en-US" u="sng" dirty="0" smtClean="0"/>
              <a:t>DO</a:t>
            </a:r>
            <a:r>
              <a:rPr lang="en-US" dirty="0" smtClean="0"/>
              <a:t> anything, if one doesn’t </a:t>
            </a:r>
            <a:r>
              <a:rPr lang="en-US" u="sng" dirty="0" smtClean="0"/>
              <a:t>KNOW</a:t>
            </a:r>
            <a:r>
              <a:rPr lang="en-US" dirty="0" smtClean="0"/>
              <a:t> anything</a:t>
            </a:r>
            <a:endParaRPr lang="en-US" dirty="0"/>
          </a:p>
        </p:txBody>
      </p:sp>
    </p:spTree>
    <p:extLst>
      <p:ext uri="{BB962C8B-B14F-4D97-AF65-F5344CB8AC3E}">
        <p14:creationId xmlns:p14="http://schemas.microsoft.com/office/powerpoint/2010/main" val="23435539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13" y="107576"/>
            <a:ext cx="8489464" cy="1336956"/>
          </a:xfrm>
        </p:spPr>
        <p:txBody>
          <a:bodyPr/>
          <a:lstStyle/>
          <a:p>
            <a:r>
              <a:rPr lang="en-US" dirty="0" smtClean="0"/>
              <a:t>How has input been gathered for new curriculum?</a:t>
            </a:r>
            <a:endParaRPr lang="en-US" dirty="0"/>
          </a:p>
        </p:txBody>
      </p:sp>
      <p:sp>
        <p:nvSpPr>
          <p:cNvPr id="3" name="Content Placeholder 2"/>
          <p:cNvSpPr>
            <a:spLocks noGrp="1"/>
          </p:cNvSpPr>
          <p:nvPr>
            <p:ph idx="1"/>
          </p:nvPr>
        </p:nvSpPr>
        <p:spPr/>
        <p:txBody>
          <a:bodyPr/>
          <a:lstStyle/>
          <a:p>
            <a:r>
              <a:rPr lang="en-US" dirty="0" smtClean="0"/>
              <a:t>Ministry of Education call for professional input</a:t>
            </a:r>
          </a:p>
          <a:p>
            <a:r>
              <a:rPr lang="en-US" dirty="0" smtClean="0"/>
              <a:t>Committee formed of different stakeholder groups:</a:t>
            </a:r>
          </a:p>
          <a:p>
            <a:pPr lvl="1"/>
            <a:r>
              <a:rPr lang="en-US" dirty="0" smtClean="0"/>
              <a:t>Public schools, </a:t>
            </a:r>
          </a:p>
          <a:p>
            <a:pPr lvl="1"/>
            <a:r>
              <a:rPr lang="en-US" dirty="0"/>
              <a:t>P</a:t>
            </a:r>
            <a:r>
              <a:rPr lang="en-US" dirty="0" smtClean="0"/>
              <a:t>rivate schools,</a:t>
            </a:r>
          </a:p>
          <a:p>
            <a:pPr lvl="1"/>
            <a:r>
              <a:rPr lang="en-US" dirty="0" smtClean="0"/>
              <a:t>Specialist and Generalist teachers,</a:t>
            </a:r>
          </a:p>
          <a:p>
            <a:pPr lvl="1"/>
            <a:r>
              <a:rPr lang="en-US" dirty="0" smtClean="0"/>
              <a:t>Administrators,</a:t>
            </a:r>
          </a:p>
          <a:p>
            <a:pPr lvl="1"/>
            <a:r>
              <a:rPr lang="en-US" dirty="0" smtClean="0"/>
              <a:t>BCTF: le </a:t>
            </a:r>
            <a:r>
              <a:rPr lang="en-US" dirty="0" err="1" smtClean="0"/>
              <a:t>Conseil</a:t>
            </a:r>
            <a:r>
              <a:rPr lang="en-US" dirty="0" smtClean="0"/>
              <a:t> </a:t>
            </a:r>
            <a:r>
              <a:rPr lang="en-US" dirty="0" err="1" smtClean="0"/>
              <a:t>Consultatif</a:t>
            </a:r>
            <a:r>
              <a:rPr lang="en-US" dirty="0" smtClean="0"/>
              <a:t> de services </a:t>
            </a:r>
            <a:r>
              <a:rPr lang="en-US" dirty="0" err="1" smtClean="0"/>
              <a:t>français</a:t>
            </a:r>
            <a:endParaRPr lang="en-US" dirty="0" smtClean="0"/>
          </a:p>
          <a:p>
            <a:pPr lvl="1"/>
            <a:r>
              <a:rPr lang="en-US" dirty="0" smtClean="0"/>
              <a:t>Faculty of Education</a:t>
            </a:r>
          </a:p>
          <a:p>
            <a:r>
              <a:rPr lang="en-US" dirty="0" smtClean="0"/>
              <a:t>Provincial Specialist Associations (BCATML)</a:t>
            </a:r>
            <a:endParaRPr lang="en-US" dirty="0"/>
          </a:p>
        </p:txBody>
      </p:sp>
    </p:spTree>
    <p:extLst>
      <p:ext uri="{BB962C8B-B14F-4D97-AF65-F5344CB8AC3E}">
        <p14:creationId xmlns:p14="http://schemas.microsoft.com/office/powerpoint/2010/main" val="39517571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25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5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3000"/>
                            </p:stCondLst>
                            <p:childTnLst>
                              <p:par>
                                <p:cTn id="41" presetID="55"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500"/>
                                        <p:tgtEl>
                                          <p:spTgt spid="3">
                                            <p:txEl>
                                              <p:pRg st="6" end="6"/>
                                            </p:txEl>
                                          </p:spTgt>
                                        </p:tgtEl>
                                      </p:cBhvr>
                                    </p:animEffect>
                                  </p:childTnLst>
                                </p:cTn>
                              </p:par>
                            </p:childTnLst>
                          </p:cTn>
                        </p:par>
                        <p:par>
                          <p:cTn id="46" fill="hold">
                            <p:stCondLst>
                              <p:cond delay="3500"/>
                            </p:stCondLst>
                            <p:childTnLst>
                              <p:par>
                                <p:cTn id="47" presetID="55"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5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500"/>
                                        <p:tgtEl>
                                          <p:spTgt spid="3">
                                            <p:txEl>
                                              <p:pRg st="7" end="7"/>
                                            </p:txEl>
                                          </p:spTgt>
                                        </p:tgtEl>
                                      </p:cBhvr>
                                    </p:animEffect>
                                  </p:childTnLst>
                                </p:cTn>
                              </p:par>
                            </p:childTnLst>
                          </p:cTn>
                        </p:par>
                        <p:par>
                          <p:cTn id="52" fill="hold">
                            <p:stCondLst>
                              <p:cond delay="4000"/>
                            </p:stCondLst>
                            <p:childTnLst>
                              <p:par>
                                <p:cTn id="53" presetID="55" presetClass="entr" presetSubtype="0" fill="hold"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6" dur="5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KDU </a:t>
            </a:r>
            <a:r>
              <a:rPr lang="en-US" dirty="0" smtClean="0"/>
              <a:t>Model:</a:t>
            </a:r>
            <a:endParaRPr lang="en-US" dirty="0"/>
          </a:p>
        </p:txBody>
      </p:sp>
      <p:sp>
        <p:nvSpPr>
          <p:cNvPr id="3" name="Content Placeholder 2"/>
          <p:cNvSpPr>
            <a:spLocks noGrp="1"/>
          </p:cNvSpPr>
          <p:nvPr>
            <p:ph idx="1"/>
          </p:nvPr>
        </p:nvSpPr>
        <p:spPr/>
        <p:txBody>
          <a:bodyPr/>
          <a:lstStyle/>
          <a:p>
            <a:r>
              <a:rPr lang="en-US" dirty="0" smtClean="0"/>
              <a:t>3-dimensional</a:t>
            </a:r>
          </a:p>
          <a:p>
            <a:r>
              <a:rPr lang="en-US" dirty="0" smtClean="0"/>
              <a:t>Facts and skills are not enough</a:t>
            </a:r>
          </a:p>
          <a:p>
            <a:r>
              <a:rPr lang="en-US" dirty="0" smtClean="0"/>
              <a:t>Students raise their knowledge to a conceptual level (LUCID)</a:t>
            </a:r>
          </a:p>
          <a:p>
            <a:r>
              <a:rPr lang="en-US" dirty="0" smtClean="0"/>
              <a:t>Shift from “covering facts” to “using facts and skills to understand concepts and big ideas”</a:t>
            </a:r>
            <a:endParaRPr lang="en-US" dirty="0"/>
          </a:p>
        </p:txBody>
      </p:sp>
    </p:spTree>
    <p:extLst>
      <p:ext uri="{BB962C8B-B14F-4D97-AF65-F5344CB8AC3E}">
        <p14:creationId xmlns:p14="http://schemas.microsoft.com/office/powerpoint/2010/main" val="26844318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0"/>
            <a:ext cx="6971499" cy="657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 y="97061"/>
            <a:ext cx="3339345" cy="830997"/>
          </a:xfrm>
          <a:prstGeom prst="rect">
            <a:avLst/>
          </a:prstGeom>
          <a:noFill/>
        </p:spPr>
        <p:txBody>
          <a:bodyPr wrap="square" rtlCol="0">
            <a:spAutoFit/>
          </a:bodyPr>
          <a:lstStyle/>
          <a:p>
            <a:r>
              <a:rPr lang="en-CA" sz="2400" b="1" dirty="0" smtClean="0"/>
              <a:t>Language is a vehicle to access culture</a:t>
            </a:r>
            <a:endParaRPr lang="en-CA" sz="2400" b="1" dirty="0"/>
          </a:p>
        </p:txBody>
      </p:sp>
      <p:sp>
        <p:nvSpPr>
          <p:cNvPr id="4" name="TextBox 3"/>
          <p:cNvSpPr txBox="1"/>
          <p:nvPr/>
        </p:nvSpPr>
        <p:spPr>
          <a:xfrm>
            <a:off x="4478694" y="5112764"/>
            <a:ext cx="4814132" cy="1569660"/>
          </a:xfrm>
          <a:prstGeom prst="rect">
            <a:avLst/>
          </a:prstGeom>
          <a:noFill/>
        </p:spPr>
        <p:txBody>
          <a:bodyPr wrap="square" rtlCol="0">
            <a:spAutoFit/>
          </a:bodyPr>
          <a:lstStyle/>
          <a:p>
            <a:r>
              <a:rPr lang="en-CA" sz="2400" dirty="0" smtClean="0"/>
              <a:t>-</a:t>
            </a:r>
            <a:r>
              <a:rPr lang="en-CA" sz="2400" b="1" dirty="0" smtClean="0"/>
              <a:t>various idiomatic expressions across la </a:t>
            </a:r>
            <a:r>
              <a:rPr lang="en-CA" sz="2400" b="1" dirty="0" err="1" smtClean="0"/>
              <a:t>Francophonie</a:t>
            </a:r>
            <a:endParaRPr lang="en-CA" sz="2400" b="1" dirty="0" smtClean="0"/>
          </a:p>
          <a:p>
            <a:r>
              <a:rPr lang="en-CA" sz="2400" b="1" dirty="0" smtClean="0"/>
              <a:t>-cultural stories from a variety of Francophone countries</a:t>
            </a:r>
            <a:endParaRPr lang="en-CA" sz="2400" b="1" dirty="0"/>
          </a:p>
        </p:txBody>
      </p:sp>
      <p:sp>
        <p:nvSpPr>
          <p:cNvPr id="5" name="TextBox 4"/>
          <p:cNvSpPr txBox="1"/>
          <p:nvPr/>
        </p:nvSpPr>
        <p:spPr>
          <a:xfrm>
            <a:off x="0" y="4990465"/>
            <a:ext cx="4800600" cy="1738585"/>
          </a:xfrm>
          <a:prstGeom prst="rect">
            <a:avLst/>
          </a:prstGeom>
          <a:noFill/>
        </p:spPr>
        <p:txBody>
          <a:bodyPr wrap="square" rtlCol="0">
            <a:spAutoFit/>
          </a:bodyPr>
          <a:lstStyle/>
          <a:p>
            <a:r>
              <a:rPr lang="en-CA" sz="2400" b="1" dirty="0" smtClean="0"/>
              <a:t>-</a:t>
            </a:r>
            <a:r>
              <a:rPr lang="en-CA" sz="2000" b="1" dirty="0" smtClean="0"/>
              <a:t>Use French to explore their</a:t>
            </a:r>
          </a:p>
          <a:p>
            <a:r>
              <a:rPr lang="en-CA" sz="2000" b="1" dirty="0" smtClean="0"/>
              <a:t>own cultural identity</a:t>
            </a:r>
          </a:p>
          <a:p>
            <a:r>
              <a:rPr lang="en-CA" sz="2000" b="1" dirty="0" smtClean="0"/>
              <a:t>-Demonstrate understanding</a:t>
            </a:r>
          </a:p>
          <a:p>
            <a:r>
              <a:rPr lang="en-CA" sz="2000" b="1" dirty="0" smtClean="0"/>
              <a:t>of common elements of</a:t>
            </a:r>
          </a:p>
          <a:p>
            <a:r>
              <a:rPr lang="en-CA" sz="2000" b="1" dirty="0" smtClean="0"/>
              <a:t>cultural stories in la </a:t>
            </a:r>
            <a:r>
              <a:rPr lang="en-CA" sz="2000" b="1" dirty="0" err="1" smtClean="0"/>
              <a:t>Francophonie</a:t>
            </a:r>
            <a:endParaRPr lang="en-CA" sz="2000" b="1" dirty="0"/>
          </a:p>
        </p:txBody>
      </p:sp>
      <p:sp>
        <p:nvSpPr>
          <p:cNvPr id="6" name="TextBox 5"/>
          <p:cNvSpPr txBox="1"/>
          <p:nvPr/>
        </p:nvSpPr>
        <p:spPr>
          <a:xfrm>
            <a:off x="5879127" y="0"/>
            <a:ext cx="3264874" cy="1200328"/>
          </a:xfrm>
          <a:prstGeom prst="rect">
            <a:avLst/>
          </a:prstGeom>
          <a:noFill/>
        </p:spPr>
        <p:txBody>
          <a:bodyPr wrap="square" rtlCol="0">
            <a:spAutoFit/>
          </a:bodyPr>
          <a:lstStyle/>
          <a:p>
            <a:pPr algn="ctr"/>
            <a:r>
              <a:rPr lang="en-US" sz="2400" b="1" dirty="0" smtClean="0">
                <a:solidFill>
                  <a:srgbClr val="FF0000"/>
                </a:solidFill>
              </a:rPr>
              <a:t>What could the </a:t>
            </a:r>
            <a:r>
              <a:rPr lang="en-US" sz="2400" b="1" dirty="0" smtClean="0">
                <a:solidFill>
                  <a:srgbClr val="FF0000"/>
                </a:solidFill>
              </a:rPr>
              <a:t>KDU </a:t>
            </a:r>
            <a:r>
              <a:rPr lang="en-US" sz="2400" b="1" dirty="0" smtClean="0">
                <a:solidFill>
                  <a:srgbClr val="FF0000"/>
                </a:solidFill>
              </a:rPr>
              <a:t>model look like for French?</a:t>
            </a:r>
            <a:endParaRPr lang="en-US" sz="2400" b="1" dirty="0">
              <a:solidFill>
                <a:srgbClr val="FF0000"/>
              </a:solidFill>
            </a:endParaRPr>
          </a:p>
        </p:txBody>
      </p:sp>
    </p:spTree>
    <p:extLst>
      <p:ext uri="{BB962C8B-B14F-4D97-AF65-F5344CB8AC3E}">
        <p14:creationId xmlns:p14="http://schemas.microsoft.com/office/powerpoint/2010/main" val="6792416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1000"/>
                                        <p:tgtEl>
                                          <p:spTgt spid="6">
                                            <p:txEl>
                                              <p:pRg st="0" end="0"/>
                                            </p:txEl>
                                          </p:spTgt>
                                        </p:tgtEl>
                                      </p:cBhvr>
                                    </p:animEffect>
                                    <p:set>
                                      <p:cBhvr>
                                        <p:cTn id="11" dur="1" fill="hold">
                                          <p:stCondLst>
                                            <p:cond delay="999"/>
                                          </p:stCondLst>
                                        </p:cTn>
                                        <p:tgtEl>
                                          <p:spTgt spid="6">
                                            <p:txEl>
                                              <p:pRg st="0" end="0"/>
                                            </p:txEl>
                                          </p:spTgt>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Core French Curriculum</a:t>
            </a:r>
            <a:br>
              <a:rPr lang="en-US" dirty="0" smtClean="0"/>
            </a:br>
            <a:r>
              <a:rPr lang="en-US" dirty="0" smtClean="0"/>
              <a:t>Highlights:</a:t>
            </a:r>
            <a:endParaRPr lang="en-US" dirty="0"/>
          </a:p>
        </p:txBody>
      </p:sp>
      <p:sp>
        <p:nvSpPr>
          <p:cNvPr id="3" name="Content Placeholder 2"/>
          <p:cNvSpPr>
            <a:spLocks noGrp="1"/>
          </p:cNvSpPr>
          <p:nvPr>
            <p:ph idx="1"/>
          </p:nvPr>
        </p:nvSpPr>
        <p:spPr>
          <a:xfrm>
            <a:off x="203810" y="1600200"/>
            <a:ext cx="8685428" cy="4927599"/>
          </a:xfrm>
        </p:spPr>
        <p:txBody>
          <a:bodyPr>
            <a:normAutofit/>
          </a:bodyPr>
          <a:lstStyle/>
          <a:p>
            <a:pPr algn="just"/>
            <a:r>
              <a:rPr lang="en-US" dirty="0" smtClean="0"/>
              <a:t>A workable draft for Gr.5-12 is ready for Ministry edits</a:t>
            </a:r>
          </a:p>
          <a:p>
            <a:pPr algn="just"/>
            <a:r>
              <a:rPr lang="en-US" dirty="0" smtClean="0"/>
              <a:t>Ministry of Education included </a:t>
            </a:r>
            <a:r>
              <a:rPr lang="en-US" dirty="0"/>
              <a:t>the domain of Languages under the Graduation Years Curriculum </a:t>
            </a:r>
            <a:r>
              <a:rPr lang="en-US" dirty="0" smtClean="0"/>
              <a:t>Document (page 2)</a:t>
            </a:r>
          </a:p>
        </p:txBody>
      </p:sp>
      <p:pic>
        <p:nvPicPr>
          <p:cNvPr id="4" name="Picture 3" descr="Screen Shot 2015-05-01 at 11.58.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909" y="3016250"/>
            <a:ext cx="3765550" cy="3873500"/>
          </a:xfrm>
          <a:prstGeom prst="rect">
            <a:avLst/>
          </a:prstGeom>
        </p:spPr>
      </p:pic>
    </p:spTree>
    <p:extLst>
      <p:ext uri="{BB962C8B-B14F-4D97-AF65-F5344CB8AC3E}">
        <p14:creationId xmlns:p14="http://schemas.microsoft.com/office/powerpoint/2010/main" val="3547909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Core French Curriculum</a:t>
            </a:r>
            <a:br>
              <a:rPr lang="en-US" dirty="0" smtClean="0"/>
            </a:br>
            <a:r>
              <a:rPr lang="en-US" dirty="0" smtClean="0"/>
              <a:t>Highlights:</a:t>
            </a:r>
            <a:endParaRPr lang="en-US" dirty="0"/>
          </a:p>
        </p:txBody>
      </p:sp>
      <p:sp>
        <p:nvSpPr>
          <p:cNvPr id="3" name="Content Placeholder 2"/>
          <p:cNvSpPr>
            <a:spLocks noGrp="1"/>
          </p:cNvSpPr>
          <p:nvPr>
            <p:ph idx="1"/>
          </p:nvPr>
        </p:nvSpPr>
        <p:spPr>
          <a:xfrm>
            <a:off x="549275" y="1600200"/>
            <a:ext cx="8042276" cy="4927599"/>
          </a:xfrm>
        </p:spPr>
        <p:txBody>
          <a:bodyPr>
            <a:normAutofit lnSpcReduction="10000"/>
          </a:bodyPr>
          <a:lstStyle/>
          <a:p>
            <a:pPr algn="just"/>
            <a:r>
              <a:rPr lang="en-US" dirty="0" smtClean="0"/>
              <a:t>Transformative document; not </a:t>
            </a:r>
            <a:r>
              <a:rPr lang="en-US" dirty="0"/>
              <a:t>a </a:t>
            </a:r>
            <a:r>
              <a:rPr lang="en-US" dirty="0" smtClean="0"/>
              <a:t>repackaging </a:t>
            </a:r>
            <a:r>
              <a:rPr lang="en-US" dirty="0"/>
              <a:t>of “old-think</a:t>
            </a:r>
            <a:r>
              <a:rPr lang="en-US" dirty="0" smtClean="0"/>
              <a:t>”</a:t>
            </a:r>
          </a:p>
          <a:p>
            <a:pPr algn="just"/>
            <a:r>
              <a:rPr lang="en-US" dirty="0" smtClean="0"/>
              <a:t>Variety of pedagogies and approaches imbued into the new curriculum:</a:t>
            </a:r>
          </a:p>
          <a:p>
            <a:pPr lvl="1" algn="just"/>
            <a:r>
              <a:rPr lang="en-US" dirty="0" smtClean="0"/>
              <a:t>CEFR, TPRS, AIM, ACTFL, First Peoples Principles of Learning, LUCID, Communicative &amp; Action-Oriented and more</a:t>
            </a:r>
          </a:p>
          <a:p>
            <a:pPr algn="just"/>
            <a:r>
              <a:rPr lang="en-US" dirty="0" smtClean="0"/>
              <a:t>Assessment and evaluation have </a:t>
            </a:r>
            <a:r>
              <a:rPr lang="en-US" b="1" u="sng" dirty="0" smtClean="0"/>
              <a:t>not</a:t>
            </a:r>
            <a:r>
              <a:rPr lang="en-US" dirty="0" smtClean="0"/>
              <a:t> been discussed yet; likely to see greater reference to CEFR here</a:t>
            </a:r>
          </a:p>
          <a:p>
            <a:pPr algn="just"/>
            <a:r>
              <a:rPr lang="en-US" dirty="0" smtClean="0"/>
              <a:t>CEFR proficiency levels will </a:t>
            </a:r>
            <a:r>
              <a:rPr lang="en-US" b="1" u="sng" dirty="0" smtClean="0"/>
              <a:t>not</a:t>
            </a:r>
            <a:r>
              <a:rPr lang="en-US" dirty="0" smtClean="0"/>
              <a:t> appear in final version</a:t>
            </a:r>
            <a:endParaRPr lang="en-US" dirty="0"/>
          </a:p>
        </p:txBody>
      </p:sp>
    </p:spTree>
    <p:extLst>
      <p:ext uri="{BB962C8B-B14F-4D97-AF65-F5344CB8AC3E}">
        <p14:creationId xmlns:p14="http://schemas.microsoft.com/office/powerpoint/2010/main" val="2702484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Core French Curriculum</a:t>
            </a:r>
            <a:br>
              <a:rPr lang="en-US" dirty="0" smtClean="0"/>
            </a:br>
            <a:r>
              <a:rPr lang="en-US" dirty="0" smtClean="0"/>
              <a:t>Highlights:</a:t>
            </a:r>
            <a:endParaRPr lang="en-US" dirty="0"/>
          </a:p>
        </p:txBody>
      </p:sp>
      <p:sp>
        <p:nvSpPr>
          <p:cNvPr id="3" name="Content Placeholder 2"/>
          <p:cNvSpPr>
            <a:spLocks noGrp="1"/>
          </p:cNvSpPr>
          <p:nvPr>
            <p:ph idx="1"/>
          </p:nvPr>
        </p:nvSpPr>
        <p:spPr>
          <a:xfrm>
            <a:off x="228600" y="1600201"/>
            <a:ext cx="8712200" cy="4343400"/>
          </a:xfrm>
        </p:spPr>
        <p:txBody>
          <a:bodyPr>
            <a:normAutofit/>
          </a:bodyPr>
          <a:lstStyle/>
          <a:p>
            <a:r>
              <a:rPr lang="en-US" dirty="0"/>
              <a:t>The Front Matter </a:t>
            </a:r>
            <a:r>
              <a:rPr lang="en-US" dirty="0" smtClean="0"/>
              <a:t>will outline:</a:t>
            </a:r>
          </a:p>
          <a:p>
            <a:pPr lvl="1" algn="just"/>
            <a:r>
              <a:rPr lang="en-US" sz="2400" dirty="0" smtClean="0"/>
              <a:t>the </a:t>
            </a:r>
            <a:r>
              <a:rPr lang="en-US" sz="2400" dirty="0"/>
              <a:t>philosophies and direction of the </a:t>
            </a:r>
            <a:r>
              <a:rPr lang="en-US" sz="2400" dirty="0" smtClean="0"/>
              <a:t>curriculum</a:t>
            </a:r>
          </a:p>
          <a:p>
            <a:pPr lvl="1" algn="just"/>
            <a:r>
              <a:rPr lang="en-US" sz="2400" dirty="0" smtClean="0"/>
              <a:t>what's </a:t>
            </a:r>
            <a:r>
              <a:rPr lang="en-US" sz="2400" dirty="0"/>
              <a:t>new in this curriculum, </a:t>
            </a:r>
            <a:endParaRPr lang="en-US" sz="2400" dirty="0" smtClean="0"/>
          </a:p>
          <a:p>
            <a:pPr lvl="1" algn="just"/>
            <a:r>
              <a:rPr lang="en-US" sz="2400" dirty="0" smtClean="0"/>
              <a:t>which </a:t>
            </a:r>
            <a:r>
              <a:rPr lang="en-US" sz="2400" dirty="0"/>
              <a:t>elements of old curricula have been </a:t>
            </a:r>
            <a:r>
              <a:rPr lang="en-US" sz="2400" dirty="0" smtClean="0"/>
              <a:t>preserved,</a:t>
            </a:r>
          </a:p>
          <a:p>
            <a:pPr lvl="1" algn="just"/>
            <a:r>
              <a:rPr lang="en-US" sz="2400" dirty="0" smtClean="0"/>
              <a:t>how </a:t>
            </a:r>
            <a:r>
              <a:rPr lang="en-US" sz="2400" dirty="0"/>
              <a:t>the new curriculum is concept-based and competency-driven </a:t>
            </a:r>
            <a:r>
              <a:rPr lang="en-US" sz="2400" dirty="0" smtClean="0"/>
              <a:t>and applicable to 21</a:t>
            </a:r>
            <a:r>
              <a:rPr lang="en-US" sz="2400" baseline="30000" dirty="0" smtClean="0"/>
              <a:t>st</a:t>
            </a:r>
            <a:r>
              <a:rPr lang="en-US" sz="2400" dirty="0"/>
              <a:t> </a:t>
            </a:r>
            <a:r>
              <a:rPr lang="en-US" sz="2400" dirty="0" smtClean="0"/>
              <a:t>century learning</a:t>
            </a:r>
            <a:r>
              <a:rPr lang="en-US" sz="2400" dirty="0"/>
              <a:t>,</a:t>
            </a:r>
            <a:endParaRPr lang="en-US" sz="2400" dirty="0" smtClean="0"/>
          </a:p>
          <a:p>
            <a:pPr lvl="1" algn="just"/>
            <a:r>
              <a:rPr lang="en-US" sz="2400" dirty="0" smtClean="0"/>
              <a:t>Inquiry</a:t>
            </a:r>
            <a:r>
              <a:rPr lang="en-US" sz="2400" dirty="0"/>
              <a:t>-based learning, </a:t>
            </a:r>
            <a:endParaRPr lang="en-US" sz="2400" dirty="0" smtClean="0"/>
          </a:p>
          <a:p>
            <a:pPr lvl="1" algn="just"/>
            <a:r>
              <a:rPr lang="en-US" sz="2400" dirty="0" smtClean="0"/>
              <a:t>real </a:t>
            </a:r>
            <a:r>
              <a:rPr lang="en-US" sz="2400" dirty="0"/>
              <a:t>world connections and hands-on learning are always the essence of this new </a:t>
            </a:r>
            <a:r>
              <a:rPr lang="en-US" sz="2400" dirty="0" smtClean="0"/>
              <a:t>curriculum</a:t>
            </a:r>
            <a:endParaRPr lang="en-US" sz="2400" dirty="0"/>
          </a:p>
        </p:txBody>
      </p:sp>
    </p:spTree>
    <p:extLst>
      <p:ext uri="{BB962C8B-B14F-4D97-AF65-F5344CB8AC3E}">
        <p14:creationId xmlns:p14="http://schemas.microsoft.com/office/powerpoint/2010/main" val="25488190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Timeline approximations:</a:t>
            </a:r>
            <a:endParaRPr lang="en-US" dirty="0"/>
          </a:p>
        </p:txBody>
      </p:sp>
      <p:sp>
        <p:nvSpPr>
          <p:cNvPr id="3" name="Content Placeholder 2"/>
          <p:cNvSpPr>
            <a:spLocks noGrp="1"/>
          </p:cNvSpPr>
          <p:nvPr>
            <p:ph idx="1"/>
          </p:nvPr>
        </p:nvSpPr>
        <p:spPr/>
        <p:txBody>
          <a:bodyPr/>
          <a:lstStyle/>
          <a:p>
            <a:r>
              <a:rPr lang="en-US" b="1" dirty="0"/>
              <a:t>May - October</a:t>
            </a:r>
            <a:r>
              <a:rPr lang="en-US" dirty="0"/>
              <a:t>: Instructional samples </a:t>
            </a:r>
            <a:r>
              <a:rPr lang="en-US" dirty="0" smtClean="0"/>
              <a:t>submitted</a:t>
            </a:r>
            <a:endParaRPr lang="en-US" dirty="0"/>
          </a:p>
          <a:p>
            <a:r>
              <a:rPr lang="en-US" b="1" dirty="0"/>
              <a:t>Late </a:t>
            </a:r>
            <a:r>
              <a:rPr lang="en-US" b="1" dirty="0" smtClean="0"/>
              <a:t>summer 2015</a:t>
            </a:r>
            <a:r>
              <a:rPr lang="en-US" dirty="0" smtClean="0"/>
              <a:t>: </a:t>
            </a:r>
            <a:r>
              <a:rPr lang="en-US" dirty="0"/>
              <a:t>Core French curriculum draft </a:t>
            </a:r>
            <a:r>
              <a:rPr lang="en-US" dirty="0" smtClean="0"/>
              <a:t>			      posted</a:t>
            </a:r>
            <a:endParaRPr lang="en-US" dirty="0"/>
          </a:p>
          <a:p>
            <a:r>
              <a:rPr lang="en-US" b="1" dirty="0"/>
              <a:t>Sept - Dec. 2015</a:t>
            </a:r>
            <a:r>
              <a:rPr lang="en-US" dirty="0"/>
              <a:t>: Draft open for feedback from the </a:t>
            </a:r>
            <a:r>
              <a:rPr lang="en-US" dirty="0" smtClean="0"/>
              <a:t>			   field</a:t>
            </a:r>
            <a:endParaRPr lang="en-US" dirty="0"/>
          </a:p>
          <a:p>
            <a:r>
              <a:rPr lang="en-US" b="1" dirty="0"/>
              <a:t>Jan - Feb. 2016</a:t>
            </a:r>
            <a:r>
              <a:rPr lang="en-US" dirty="0"/>
              <a:t>: Revision phase to begin</a:t>
            </a:r>
          </a:p>
          <a:p>
            <a:r>
              <a:rPr lang="en-US" b="1" dirty="0"/>
              <a:t>Summer 2016</a:t>
            </a:r>
            <a:r>
              <a:rPr lang="en-US" dirty="0"/>
              <a:t>: post revised version on </a:t>
            </a:r>
            <a:r>
              <a:rPr lang="en-US" dirty="0" smtClean="0"/>
              <a:t>web</a:t>
            </a:r>
            <a:endParaRPr lang="en-US" dirty="0"/>
          </a:p>
        </p:txBody>
      </p:sp>
    </p:spTree>
    <p:extLst>
      <p:ext uri="{BB962C8B-B14F-4D97-AF65-F5344CB8AC3E}">
        <p14:creationId xmlns:p14="http://schemas.microsoft.com/office/powerpoint/2010/main" val="20585940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8285" cy="6858000"/>
          </a:xfrm>
          <a:prstGeom prst="rect">
            <a:avLst/>
          </a:prstGeom>
        </p:spPr>
      </p:pic>
      <p:sp>
        <p:nvSpPr>
          <p:cNvPr id="3" name="TextBox 2"/>
          <p:cNvSpPr txBox="1"/>
          <p:nvPr/>
        </p:nvSpPr>
        <p:spPr>
          <a:xfrm>
            <a:off x="254000" y="5943600"/>
            <a:ext cx="6172200" cy="707886"/>
          </a:xfrm>
          <a:prstGeom prst="rect">
            <a:avLst/>
          </a:prstGeom>
          <a:noFill/>
        </p:spPr>
        <p:txBody>
          <a:bodyPr wrap="square" rtlCol="0">
            <a:spAutoFit/>
          </a:bodyPr>
          <a:lstStyle/>
          <a:p>
            <a:pPr algn="ctr"/>
            <a:r>
              <a:rPr lang="en-US" sz="2000" dirty="0" smtClean="0">
                <a:solidFill>
                  <a:schemeClr val="bg1"/>
                </a:solidFill>
              </a:rPr>
              <a:t>Celebrating the completion of the curriculum writing process for grades 5-12, April 24, 2015.</a:t>
            </a:r>
            <a:endParaRPr lang="en-US" sz="2000" dirty="0">
              <a:solidFill>
                <a:schemeClr val="bg1"/>
              </a:solidFill>
            </a:endParaRPr>
          </a:p>
        </p:txBody>
      </p:sp>
    </p:spTree>
    <p:extLst>
      <p:ext uri="{BB962C8B-B14F-4D97-AF65-F5344CB8AC3E}">
        <p14:creationId xmlns:p14="http://schemas.microsoft.com/office/powerpoint/2010/main" val="1339252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bcatml.weebly.com/curriculum-info.html</a:t>
            </a:r>
            <a:endParaRPr lang="en-US" dirty="0"/>
          </a:p>
        </p:txBody>
      </p:sp>
      <p:sp>
        <p:nvSpPr>
          <p:cNvPr id="4" name="Text Placeholder 3"/>
          <p:cNvSpPr>
            <a:spLocks noGrp="1"/>
          </p:cNvSpPr>
          <p:nvPr>
            <p:ph type="body" idx="1"/>
          </p:nvPr>
        </p:nvSpPr>
        <p:spPr/>
        <p:txBody>
          <a:bodyPr>
            <a:normAutofit/>
          </a:bodyPr>
          <a:lstStyle/>
          <a:p>
            <a:endParaRPr lang="en-US" sz="2800" dirty="0" smtClean="0"/>
          </a:p>
          <a:p>
            <a:r>
              <a:rPr lang="en-US" sz="2800" b="1" dirty="0" smtClean="0">
                <a:hlinkClick r:id="rId4"/>
              </a:rPr>
              <a:t>@BCATML</a:t>
            </a:r>
            <a:endParaRPr lang="en-US" sz="2800" b="1" dirty="0"/>
          </a:p>
        </p:txBody>
      </p:sp>
      <p:sp>
        <p:nvSpPr>
          <p:cNvPr id="3" name="TextBox 2"/>
          <p:cNvSpPr txBox="1"/>
          <p:nvPr/>
        </p:nvSpPr>
        <p:spPr>
          <a:xfrm>
            <a:off x="838200" y="838200"/>
            <a:ext cx="6420560" cy="461665"/>
          </a:xfrm>
          <a:prstGeom prst="rect">
            <a:avLst/>
          </a:prstGeom>
          <a:noFill/>
        </p:spPr>
        <p:txBody>
          <a:bodyPr wrap="square" rtlCol="0">
            <a:spAutoFit/>
          </a:bodyPr>
          <a:lstStyle/>
          <a:p>
            <a:r>
              <a:rPr lang="en-US" sz="2400" dirty="0" smtClean="0"/>
              <a:t>Further curriculum updates are found at:</a:t>
            </a:r>
            <a:endParaRPr lang="en-US" sz="2400" dirty="0"/>
          </a:p>
        </p:txBody>
      </p:sp>
    </p:spTree>
    <p:extLst>
      <p:ext uri="{BB962C8B-B14F-4D97-AF65-F5344CB8AC3E}">
        <p14:creationId xmlns:p14="http://schemas.microsoft.com/office/powerpoint/2010/main" val="11904815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You.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073" y="0"/>
            <a:ext cx="6829185" cy="6858000"/>
          </a:xfrm>
          <a:prstGeom prst="rect">
            <a:avLst/>
          </a:prstGeom>
        </p:spPr>
      </p:pic>
    </p:spTree>
    <p:extLst>
      <p:ext uri="{BB962C8B-B14F-4D97-AF65-F5344CB8AC3E}">
        <p14:creationId xmlns:p14="http://schemas.microsoft.com/office/powerpoint/2010/main" val="19923479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799677"/>
            <a:ext cx="8042276" cy="4751006"/>
          </a:xfrm>
        </p:spPr>
        <p:txBody>
          <a:bodyPr/>
          <a:lstStyle/>
          <a:p>
            <a:pPr algn="just"/>
            <a:r>
              <a:rPr lang="en-US" dirty="0" smtClean="0"/>
              <a:t>This presentation was compiled by: </a:t>
            </a:r>
            <a:br>
              <a:rPr lang="en-US" dirty="0" smtClean="0"/>
            </a:br>
            <a:r>
              <a:rPr lang="en-US" dirty="0" smtClean="0"/>
              <a:t/>
            </a:r>
            <a:br>
              <a:rPr lang="en-US" dirty="0" smtClean="0"/>
            </a:br>
            <a:r>
              <a:rPr lang="en-US" dirty="0" smtClean="0">
                <a:hlinkClick r:id="rId3"/>
              </a:rPr>
              <a:t>Nancy Griffith-</a:t>
            </a:r>
            <a:r>
              <a:rPr lang="en-US" dirty="0" err="1" smtClean="0">
                <a:hlinkClick r:id="rId3"/>
              </a:rPr>
              <a:t>Zahner</a:t>
            </a:r>
            <a:r>
              <a:rPr lang="en-US" dirty="0" smtClean="0"/>
              <a:t>,</a:t>
            </a:r>
            <a:br>
              <a:rPr lang="en-US" dirty="0" smtClean="0"/>
            </a:br>
            <a:r>
              <a:rPr lang="en-US" dirty="0" err="1" smtClean="0">
                <a:hlinkClick r:id="rId4"/>
              </a:rPr>
              <a:t>Stacia</a:t>
            </a:r>
            <a:r>
              <a:rPr lang="en-US" dirty="0" smtClean="0">
                <a:hlinkClick r:id="rId4"/>
              </a:rPr>
              <a:t> Johnson</a:t>
            </a:r>
            <a:r>
              <a:rPr lang="en-US" dirty="0" smtClean="0"/>
              <a:t>, </a:t>
            </a:r>
            <a:br>
              <a:rPr lang="en-US" dirty="0" smtClean="0"/>
            </a:br>
            <a:r>
              <a:rPr lang="en-US" dirty="0" smtClean="0">
                <a:hlinkClick r:id="rId5"/>
              </a:rPr>
              <a:t>Rome Lavrencic</a:t>
            </a:r>
            <a:r>
              <a:rPr lang="en-US" dirty="0" smtClean="0"/>
              <a:t>,</a:t>
            </a:r>
            <a:r>
              <a:rPr lang="en-US" dirty="0"/>
              <a:t> </a:t>
            </a:r>
            <a:r>
              <a:rPr lang="en-US" dirty="0" smtClean="0"/>
              <a:t>and</a:t>
            </a:r>
            <a:br>
              <a:rPr lang="en-US" dirty="0" smtClean="0"/>
            </a:br>
            <a:r>
              <a:rPr lang="en-US" dirty="0" smtClean="0">
                <a:hlinkClick r:id="rId6"/>
              </a:rPr>
              <a:t>Stacey </a:t>
            </a:r>
            <a:r>
              <a:rPr lang="en-US" dirty="0" err="1" smtClean="0">
                <a:hlinkClick r:id="rId6"/>
              </a:rPr>
              <a:t>Sveistrup</a:t>
            </a:r>
            <a:endParaRPr lang="en-US" dirty="0"/>
          </a:p>
        </p:txBody>
      </p:sp>
    </p:spTree>
    <p:extLst>
      <p:ext uri="{BB962C8B-B14F-4D97-AF65-F5344CB8AC3E}">
        <p14:creationId xmlns:p14="http://schemas.microsoft.com/office/powerpoint/2010/main" val="31050368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l="22000" t="7111" r="14500" b="3556"/>
          <a:stretch>
            <a:fillRect/>
          </a:stretch>
        </p:blipFill>
        <p:spPr bwMode="auto">
          <a:xfrm>
            <a:off x="0" y="0"/>
            <a:ext cx="9634414" cy="7624052"/>
          </a:xfrm>
          <a:prstGeom prst="rect">
            <a:avLst/>
          </a:prstGeom>
          <a:noFill/>
          <a:ln w="9525">
            <a:noFill/>
            <a:miter lim="800000"/>
            <a:headEnd/>
            <a:tailEnd/>
          </a:ln>
        </p:spPr>
      </p:pic>
    </p:spTree>
    <p:extLst>
      <p:ext uri="{BB962C8B-B14F-4D97-AF65-F5344CB8AC3E}">
        <p14:creationId xmlns:p14="http://schemas.microsoft.com/office/powerpoint/2010/main" val="12006910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am\Desktop\IMG_1536.JPG"/>
          <p:cNvPicPr>
            <a:picLocks noChangeAspect="1" noChangeArrowheads="1"/>
          </p:cNvPicPr>
          <p:nvPr/>
        </p:nvPicPr>
        <p:blipFill>
          <a:blip r:embed="rId3" cstate="print"/>
          <a:srcRect/>
          <a:stretch>
            <a:fillRect/>
          </a:stretch>
        </p:blipFill>
        <p:spPr bwMode="auto">
          <a:xfrm>
            <a:off x="-824127" y="-762000"/>
            <a:ext cx="10160000" cy="7620000"/>
          </a:xfrm>
          <a:prstGeom prst="rect">
            <a:avLst/>
          </a:prstGeom>
          <a:noFill/>
        </p:spPr>
      </p:pic>
      <p:sp>
        <p:nvSpPr>
          <p:cNvPr id="2" name="TextBox 1"/>
          <p:cNvSpPr txBox="1"/>
          <p:nvPr/>
        </p:nvSpPr>
        <p:spPr>
          <a:xfrm>
            <a:off x="184011" y="-362346"/>
            <a:ext cx="6019800" cy="1200329"/>
          </a:xfrm>
          <a:prstGeom prst="rect">
            <a:avLst/>
          </a:prstGeom>
          <a:noFill/>
        </p:spPr>
        <p:txBody>
          <a:bodyPr wrap="square" rtlCol="0">
            <a:spAutoFit/>
          </a:bodyPr>
          <a:lstStyle/>
          <a:p>
            <a:r>
              <a:rPr lang="en-US" b="1" dirty="0" smtClean="0">
                <a:solidFill>
                  <a:srgbClr val="0000FF"/>
                </a:solidFill>
              </a:rPr>
              <a:t>BCATML Celebrating Conference – October 2015</a:t>
            </a:r>
          </a:p>
          <a:p>
            <a:endParaRPr lang="en-US" b="1" dirty="0">
              <a:solidFill>
                <a:srgbClr val="0000FF"/>
              </a:solidFill>
            </a:endParaRPr>
          </a:p>
          <a:p>
            <a:r>
              <a:rPr lang="en-US" b="1" dirty="0" smtClean="0">
                <a:solidFill>
                  <a:srgbClr val="0000FF"/>
                </a:solidFill>
              </a:rPr>
              <a:t>BC Teachers provided their wishes and desires for new curriculum onto chart paper</a:t>
            </a:r>
            <a:endParaRPr lang="en-US" b="1" dirty="0">
              <a:solidFill>
                <a:srgbClr val="0000FF"/>
              </a:solidFill>
            </a:endParaRPr>
          </a:p>
        </p:txBody>
      </p:sp>
    </p:spTree>
    <p:extLst>
      <p:ext uri="{BB962C8B-B14F-4D97-AF65-F5344CB8AC3E}">
        <p14:creationId xmlns:p14="http://schemas.microsoft.com/office/powerpoint/2010/main" val="28236569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am\Desktop\IMG_1545.JPG"/>
          <p:cNvPicPr>
            <a:picLocks noChangeAspect="1" noChangeArrowheads="1"/>
          </p:cNvPicPr>
          <p:nvPr/>
        </p:nvPicPr>
        <p:blipFill rotWithShape="1">
          <a:blip r:embed="rId3" cstate="print"/>
          <a:srcRect t="10343" b="21476"/>
          <a:stretch/>
        </p:blipFill>
        <p:spPr bwMode="auto">
          <a:xfrm>
            <a:off x="662230" y="-1"/>
            <a:ext cx="7543800" cy="6858001"/>
          </a:xfrm>
          <a:prstGeom prst="rect">
            <a:avLst/>
          </a:prstGeom>
          <a:noFill/>
        </p:spPr>
      </p:pic>
    </p:spTree>
    <p:extLst>
      <p:ext uri="{BB962C8B-B14F-4D97-AF65-F5344CB8AC3E}">
        <p14:creationId xmlns:p14="http://schemas.microsoft.com/office/powerpoint/2010/main" val="6988938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am\Desktop\IMG_1543.JPG"/>
          <p:cNvPicPr>
            <a:picLocks noChangeAspect="1" noChangeArrowheads="1"/>
          </p:cNvPicPr>
          <p:nvPr/>
        </p:nvPicPr>
        <p:blipFill rotWithShape="1">
          <a:blip r:embed="rId3" cstate="print"/>
          <a:srcRect t="1235" b="15432"/>
          <a:stretch/>
        </p:blipFill>
        <p:spPr bwMode="auto">
          <a:xfrm>
            <a:off x="1370312" y="0"/>
            <a:ext cx="6172200" cy="6858000"/>
          </a:xfrm>
          <a:prstGeom prst="rect">
            <a:avLst/>
          </a:prstGeom>
          <a:noFill/>
        </p:spPr>
      </p:pic>
    </p:spTree>
    <p:extLst>
      <p:ext uri="{BB962C8B-B14F-4D97-AF65-F5344CB8AC3E}">
        <p14:creationId xmlns:p14="http://schemas.microsoft.com/office/powerpoint/2010/main" val="13615096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am\Desktop\IMG_1562.JPG"/>
          <p:cNvPicPr>
            <a:picLocks noChangeAspect="1" noChangeArrowheads="1"/>
          </p:cNvPicPr>
          <p:nvPr/>
        </p:nvPicPr>
        <p:blipFill rotWithShape="1">
          <a:blip r:embed="rId3" cstate="print"/>
          <a:srcRect l="43026" t="26949" r="5122" b="27091"/>
          <a:stretch/>
        </p:blipFill>
        <p:spPr bwMode="auto">
          <a:xfrm>
            <a:off x="549275" y="1739120"/>
            <a:ext cx="3911600" cy="4622800"/>
          </a:xfrm>
          <a:prstGeom prst="rect">
            <a:avLst/>
          </a:prstGeom>
          <a:noFill/>
        </p:spPr>
      </p:pic>
      <p:pic>
        <p:nvPicPr>
          <p:cNvPr id="3" name="Picture 2" descr="Screen Shot 2015-05-01 at 11.59.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450" y="1676400"/>
            <a:ext cx="3562350" cy="4736151"/>
          </a:xfrm>
          <a:prstGeom prst="rect">
            <a:avLst/>
          </a:prstGeom>
        </p:spPr>
      </p:pic>
      <p:sp>
        <p:nvSpPr>
          <p:cNvPr id="4" name="Title 3"/>
          <p:cNvSpPr>
            <a:spLocks noGrp="1"/>
          </p:cNvSpPr>
          <p:nvPr>
            <p:ph type="title"/>
          </p:nvPr>
        </p:nvSpPr>
        <p:spPr>
          <a:xfrm>
            <a:off x="254000" y="107576"/>
            <a:ext cx="8661400" cy="1336956"/>
          </a:xfrm>
        </p:spPr>
        <p:txBody>
          <a:bodyPr/>
          <a:lstStyle/>
          <a:p>
            <a:r>
              <a:rPr lang="en-US" dirty="0" smtClean="0"/>
              <a:t>Consolidating teachers’ wishes for new curriculum</a:t>
            </a:r>
            <a:endParaRPr lang="en-US" dirty="0"/>
          </a:p>
        </p:txBody>
      </p:sp>
    </p:spTree>
    <p:extLst>
      <p:ext uri="{BB962C8B-B14F-4D97-AF65-F5344CB8AC3E}">
        <p14:creationId xmlns:p14="http://schemas.microsoft.com/office/powerpoint/2010/main" val="36458942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672976"/>
            <a:ext cx="8042276" cy="1336956"/>
          </a:xfrm>
        </p:spPr>
        <p:txBody>
          <a:bodyPr/>
          <a:lstStyle/>
          <a:p>
            <a:r>
              <a:rPr lang="en-US" dirty="0" smtClean="0"/>
              <a:t>What can one expect in the new curriculum?</a:t>
            </a:r>
            <a:endParaRPr lang="en-US" dirty="0"/>
          </a:p>
        </p:txBody>
      </p:sp>
    </p:spTree>
    <p:extLst>
      <p:ext uri="{BB962C8B-B14F-4D97-AF65-F5344CB8AC3E}">
        <p14:creationId xmlns:p14="http://schemas.microsoft.com/office/powerpoint/2010/main" val="95117371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425</TotalTime>
  <Words>1648</Words>
  <Application>Microsoft Macintosh PowerPoint</Application>
  <PresentationFormat>On-screen Show (4:3)</PresentationFormat>
  <Paragraphs>200</Paragraphs>
  <Slides>39</Slides>
  <Notes>33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Breeze</vt:lpstr>
      <vt:lpstr>BC’s new Core French curriculum redesign</vt:lpstr>
      <vt:lpstr>Why write new curricula?</vt:lpstr>
      <vt:lpstr>How has input been gathered for new curriculum?</vt:lpstr>
      <vt:lpstr>PowerPoint Presentation</vt:lpstr>
      <vt:lpstr>PowerPoint Presentation</vt:lpstr>
      <vt:lpstr>PowerPoint Presentation</vt:lpstr>
      <vt:lpstr>PowerPoint Presentation</vt:lpstr>
      <vt:lpstr>Consolidating teachers’ wishes for new curriculum</vt:lpstr>
      <vt:lpstr>What can one expect in the new curriculum?</vt:lpstr>
      <vt:lpstr>PowerPoint Presentation</vt:lpstr>
      <vt:lpstr>PowerPoint Presentation</vt:lpstr>
      <vt:lpstr>PowerPoint Presentation</vt:lpstr>
      <vt:lpstr>PowerPoint Presentation</vt:lpstr>
      <vt:lpstr>PowerPoint Presentation</vt:lpstr>
      <vt:lpstr>PowerPoint Presentation</vt:lpstr>
      <vt:lpstr>The 2015 Core French Curriculum</vt:lpstr>
      <vt:lpstr>Elements of BC’s new curricula:</vt:lpstr>
      <vt:lpstr>Core Competencies:</vt:lpstr>
      <vt:lpstr>Core Competencies:</vt:lpstr>
      <vt:lpstr>Goals:</vt:lpstr>
      <vt:lpstr>Content and Concepts:</vt:lpstr>
      <vt:lpstr>Curricular Competencies:</vt:lpstr>
      <vt:lpstr>Big Ideas:</vt:lpstr>
      <vt:lpstr>www.curriculum.gov.bc.ca</vt:lpstr>
      <vt:lpstr>PowerPoint Presentation</vt:lpstr>
      <vt:lpstr>PowerPoint Presentation</vt:lpstr>
      <vt:lpstr>PowerPoint Presentation</vt:lpstr>
      <vt:lpstr>PowerPoint Presentation</vt:lpstr>
      <vt:lpstr>KDU Model:  Know, Do, Understand</vt:lpstr>
      <vt:lpstr>KDU Model:</vt:lpstr>
      <vt:lpstr>PowerPoint Presentation</vt:lpstr>
      <vt:lpstr>Core French Curriculum Highlights:</vt:lpstr>
      <vt:lpstr>Core French Curriculum Highlights:</vt:lpstr>
      <vt:lpstr>Core French Curriculum Highlights:</vt:lpstr>
      <vt:lpstr>Timeline approximations:</vt:lpstr>
      <vt:lpstr>PowerPoint Presentation</vt:lpstr>
      <vt:lpstr>bcatml.weebly.com/curriculum-info.html</vt:lpstr>
      <vt:lpstr>PowerPoint Presentation</vt:lpstr>
      <vt:lpstr>This presentation was compiled by:   Nancy Griffith-Zahner, Stacia Johnson,  Rome Lavrencic, and Stacey Sveistrup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new Core French curriculum redesign</dc:title>
  <dc:creator>Rome Lavrencic</dc:creator>
  <cp:lastModifiedBy>Rome Lavrencic</cp:lastModifiedBy>
  <cp:revision>53</cp:revision>
  <dcterms:created xsi:type="dcterms:W3CDTF">2015-05-01T05:12:55Z</dcterms:created>
  <dcterms:modified xsi:type="dcterms:W3CDTF">2015-08-25T20:40:19Z</dcterms:modified>
</cp:coreProperties>
</file>